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D26C1-1086-4D21-9723-5A63DEF81B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A85D7-9EFB-496B-832C-385E8108E9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462751"/>
            <a:ext cx="514967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143380"/>
            <a:ext cx="669674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Vyjmenovaná slova  po </a:t>
            </a:r>
            <a:r>
              <a:rPr lang="cs-CZ" sz="4800" i="1" dirty="0" smtClean="0"/>
              <a:t>B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85918" y="534568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  <a:br>
              <a:rPr lang="cs-CZ" dirty="0" smtClean="0"/>
            </a:br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VY_32_INOVACE_201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 smtClean="0"/>
              <a:t>B</a:t>
            </a:r>
            <a:r>
              <a:rPr lang="cs-CZ" sz="3200" dirty="0" smtClean="0"/>
              <a:t>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 být, bydlit, obyvatel, byt,</a:t>
            </a:r>
          </a:p>
          <a:p>
            <a:r>
              <a:rPr lang="cs-CZ" sz="3200" dirty="0"/>
              <a:t>p</a:t>
            </a:r>
            <a:r>
              <a:rPr lang="cs-CZ" sz="3200" dirty="0" smtClean="0"/>
              <a:t>říbytek, nábytek, dobytek,</a:t>
            </a:r>
          </a:p>
          <a:p>
            <a:r>
              <a:rPr lang="cs-CZ" sz="3200" dirty="0"/>
              <a:t>o</a:t>
            </a:r>
            <a:r>
              <a:rPr lang="cs-CZ" sz="3200" dirty="0" smtClean="0"/>
              <a:t>byčej, zbytek, bystrý, bylina, kobyla, býk, babyka,</a:t>
            </a:r>
          </a:p>
          <a:p>
            <a:r>
              <a:rPr lang="cs-CZ" sz="3200" dirty="0" smtClean="0"/>
              <a:t>Přibyslav, Bydžov, Zbyněk, Zbyšek</a:t>
            </a:r>
          </a:p>
          <a:p>
            <a:endParaRPr lang="cs-CZ" sz="3200" dirty="0"/>
          </a:p>
          <a:p>
            <a:r>
              <a:rPr lang="cs-CZ" sz="2400" dirty="0" smtClean="0"/>
              <a:t>Po obojetné souhlásce b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B. Některá spoj s obrázkem: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868144" y="1052736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24128" y="2348880"/>
            <a:ext cx="1224136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16428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Documents and Settings\Admin\Local Settings\Temporary Internet Files\Content.IE5\O5EM361I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25144"/>
            <a:ext cx="1313402" cy="170080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113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157192"/>
            <a:ext cx="1816100" cy="1504950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229200"/>
            <a:ext cx="1976127" cy="1404122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P900430451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229200"/>
            <a:ext cx="1196752" cy="119675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P90040545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3212976"/>
            <a:ext cx="2117035" cy="151216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P90041165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3212976"/>
            <a:ext cx="1213869" cy="151216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1V59TOP5\MC90040988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3356992"/>
            <a:ext cx="1203839" cy="1172270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Y9XAWY88\MC900230307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2996952"/>
            <a:ext cx="1523490" cy="1345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4644008" y="836712"/>
            <a:ext cx="3024336" cy="547260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395536" y="1052736"/>
            <a:ext cx="2592288" cy="53285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539552" y="332656"/>
            <a:ext cx="1512168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332656"/>
            <a:ext cx="820891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</a:p>
          <a:p>
            <a:endParaRPr lang="cs-CZ" dirty="0"/>
          </a:p>
          <a:p>
            <a:r>
              <a:rPr lang="cs-CZ" sz="2800" dirty="0" smtClean="0"/>
              <a:t>Být (bude)                                 bít (bije)</a:t>
            </a:r>
          </a:p>
          <a:p>
            <a:r>
              <a:rPr lang="cs-CZ" sz="2000" dirty="0" smtClean="0"/>
              <a:t>Čím chceš být?                                              Zvířata nesmíme bít!</a:t>
            </a:r>
          </a:p>
          <a:p>
            <a:endParaRPr lang="cs-CZ" sz="2000" dirty="0"/>
          </a:p>
          <a:p>
            <a:r>
              <a:rPr lang="cs-CZ" sz="2800" dirty="0" smtClean="0"/>
              <a:t>Pobýt (pobude)                        pobít (pobije)</a:t>
            </a:r>
          </a:p>
          <a:p>
            <a:r>
              <a:rPr lang="cs-CZ" sz="2000" dirty="0" smtClean="0"/>
              <a:t>Teta si u nás pobyla.                                      Pobil střechu plechem.</a:t>
            </a:r>
          </a:p>
          <a:p>
            <a:endParaRPr lang="cs-CZ" sz="2000" dirty="0"/>
          </a:p>
          <a:p>
            <a:r>
              <a:rPr lang="cs-CZ" sz="2800" dirty="0" smtClean="0"/>
              <a:t>Nabýt (nabudu)                        nabít (nabije)</a:t>
            </a:r>
          </a:p>
          <a:p>
            <a:r>
              <a:rPr lang="cs-CZ" sz="2000" dirty="0" smtClean="0"/>
              <a:t>Pavel nabyl vědomosti.                                Myslivec nabil pušku.</a:t>
            </a:r>
          </a:p>
          <a:p>
            <a:endParaRPr lang="cs-CZ" sz="2000" dirty="0"/>
          </a:p>
          <a:p>
            <a:r>
              <a:rPr lang="cs-CZ" sz="2800" dirty="0" smtClean="0"/>
              <a:t>Přibýt (přibude)                        přibít (přibije)</a:t>
            </a:r>
          </a:p>
          <a:p>
            <a:r>
              <a:rPr lang="cs-CZ" sz="2000" dirty="0" smtClean="0"/>
              <a:t>Do třídy přibyl žák.                                         Umíš přibít hřebík?</a:t>
            </a:r>
          </a:p>
          <a:p>
            <a:endParaRPr lang="cs-CZ" sz="2000" dirty="0"/>
          </a:p>
          <a:p>
            <a:r>
              <a:rPr lang="cs-CZ" sz="2800" dirty="0" smtClean="0"/>
              <a:t>Odbýt (odbude)                        odbít (odbije)</a:t>
            </a:r>
          </a:p>
          <a:p>
            <a:r>
              <a:rPr lang="cs-CZ" sz="2000" dirty="0" smtClean="0"/>
              <a:t>Žák odbyl domácí úkol.                                  Za chvíli odbije půlnoc.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                                       </a:t>
            </a:r>
            <a:endParaRPr lang="cs-CZ" sz="2000" dirty="0"/>
          </a:p>
        </p:txBody>
      </p:sp>
      <p:sp>
        <p:nvSpPr>
          <p:cNvPr id="3" name="Zaoblený obdélník 2"/>
          <p:cNvSpPr/>
          <p:nvPr/>
        </p:nvSpPr>
        <p:spPr>
          <a:xfrm>
            <a:off x="3347864" y="980728"/>
            <a:ext cx="936104" cy="5544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043608" y="5229200"/>
            <a:ext cx="4824536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971600" y="4005064"/>
            <a:ext cx="4680520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220072" y="1052736"/>
            <a:ext cx="2376264" cy="24482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467544" y="332656"/>
            <a:ext cx="1584176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611560" y="1124744"/>
            <a:ext cx="2664296" cy="22322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332656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</a:p>
          <a:p>
            <a:endParaRPr lang="cs-CZ" sz="2800" dirty="0"/>
          </a:p>
          <a:p>
            <a:r>
              <a:rPr lang="cs-CZ" sz="2800" dirty="0" smtClean="0"/>
              <a:t>dobýt( (dobude)                            dobít (dobije)</a:t>
            </a:r>
          </a:p>
          <a:p>
            <a:r>
              <a:rPr lang="cs-CZ" sz="2000" dirty="0" smtClean="0"/>
              <a:t>Vojsko dobylo hrad.                                              Dobiji si baterii.</a:t>
            </a:r>
          </a:p>
          <a:p>
            <a:endParaRPr lang="cs-CZ" sz="2000" dirty="0"/>
          </a:p>
          <a:p>
            <a:r>
              <a:rPr lang="cs-CZ" sz="2800" dirty="0" smtClean="0"/>
              <a:t>Býlí (bylina)                                     bílý (barva)</a:t>
            </a:r>
          </a:p>
          <a:p>
            <a:r>
              <a:rPr lang="cs-CZ" sz="2000" dirty="0" smtClean="0"/>
              <a:t>Na louce roste býlí.                                                 Doma mám bílý stůl.</a:t>
            </a:r>
          </a:p>
          <a:p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563888" y="1196752"/>
            <a:ext cx="115212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  <a:endParaRPr lang="cs-CZ" dirty="0"/>
          </a:p>
          <a:p>
            <a:pPr algn="ctr"/>
            <a:r>
              <a:rPr lang="cs-CZ" dirty="0" smtClean="0"/>
              <a:t>x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4077072"/>
            <a:ext cx="65527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Koncovky sloves:</a:t>
            </a:r>
          </a:p>
          <a:p>
            <a:r>
              <a:rPr lang="cs-CZ" sz="2000" dirty="0" err="1" smtClean="0"/>
              <a:t>Oblíbiti</a:t>
            </a:r>
            <a:r>
              <a:rPr lang="cs-CZ" sz="2000" dirty="0" smtClean="0"/>
              <a:t>, </a:t>
            </a:r>
            <a:r>
              <a:rPr lang="cs-CZ" sz="2000" dirty="0" err="1" smtClean="0"/>
              <a:t>líbiti</a:t>
            </a:r>
            <a:r>
              <a:rPr lang="cs-CZ" sz="2000" dirty="0" smtClean="0"/>
              <a:t>, </a:t>
            </a:r>
            <a:r>
              <a:rPr lang="cs-CZ" sz="2000" dirty="0" err="1" smtClean="0"/>
              <a:t>slíbiti</a:t>
            </a:r>
            <a:r>
              <a:rPr lang="cs-CZ" sz="2000" dirty="0" smtClean="0"/>
              <a:t>, </a:t>
            </a:r>
            <a:r>
              <a:rPr lang="cs-CZ" sz="2000" dirty="0" err="1" smtClean="0"/>
              <a:t>násobiti</a:t>
            </a:r>
            <a:r>
              <a:rPr lang="cs-CZ" sz="2000" dirty="0" smtClean="0"/>
              <a:t>…</a:t>
            </a:r>
          </a:p>
          <a:p>
            <a:endParaRPr lang="cs-CZ" sz="2000" dirty="0"/>
          </a:p>
          <a:p>
            <a:r>
              <a:rPr lang="cs-CZ" sz="2800" dirty="0" smtClean="0"/>
              <a:t>Přípona  – </a:t>
            </a:r>
            <a:r>
              <a:rPr lang="cs-CZ" sz="2800" dirty="0" err="1" smtClean="0"/>
              <a:t>ička</a:t>
            </a:r>
            <a:r>
              <a:rPr lang="cs-CZ" sz="2800" dirty="0" smtClean="0"/>
              <a:t>:</a:t>
            </a:r>
          </a:p>
          <a:p>
            <a:r>
              <a:rPr lang="cs-CZ" sz="2000" dirty="0" smtClean="0"/>
              <a:t>Babička, rybička, krabička, trubička, chybička</a:t>
            </a:r>
            <a:endParaRPr lang="cs-CZ" sz="2000" dirty="0"/>
          </a:p>
        </p:txBody>
      </p:sp>
      <p:pic>
        <p:nvPicPr>
          <p:cNvPr id="2050" name="Picture 2" descr="C:\Documents and Settings\Admin\Local Settings\Temporary Internet Files\Content.IE5\Y9XAWY88\MP90031373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1828800" cy="1286366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O5EM361I\MM900365291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373216"/>
            <a:ext cx="1190625" cy="1190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B. Některá spoj s obrázkem: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obyvatel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868144" y="1052736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příbytek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bylina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nábytek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bydlit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zbytek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724128" y="2348880"/>
            <a:ext cx="1224136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býk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bystrý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kobyla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7164288" y="2348880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babyka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obyčej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dobytek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být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O5EM361I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25144"/>
            <a:ext cx="1313402" cy="170080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113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157192"/>
            <a:ext cx="1816100" cy="1504950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229200"/>
            <a:ext cx="1976127" cy="1404122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P900430451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229200"/>
            <a:ext cx="1196752" cy="119675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P90040545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3212976"/>
            <a:ext cx="2117035" cy="151216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P90041165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3212976"/>
            <a:ext cx="1213869" cy="151216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1V59TOP5\MC90040988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3356992"/>
            <a:ext cx="1203839" cy="1172270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Y9XAWY88\MC900230307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2996952"/>
            <a:ext cx="1523490" cy="1345694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>
            <a:off x="6588224" y="1886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 flipV="1">
            <a:off x="2051720" y="1340768"/>
            <a:ext cx="3888432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H="1" flipV="1">
            <a:off x="1403648" y="2060848"/>
            <a:ext cx="187220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H="1" flipV="1">
            <a:off x="3275856" y="2636912"/>
            <a:ext cx="201622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 flipV="1">
            <a:off x="4932040" y="1988840"/>
            <a:ext cx="2952328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1026" idx="3"/>
          </p:cNvCxnSpPr>
          <p:nvPr/>
        </p:nvCxnSpPr>
        <p:spPr>
          <a:xfrm flipV="1">
            <a:off x="1564922" y="2492896"/>
            <a:ext cx="4663262" cy="3082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H="1" flipV="1">
            <a:off x="2699792" y="1844824"/>
            <a:ext cx="2376264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7524328" y="1268760"/>
            <a:ext cx="144016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flipV="1">
            <a:off x="2771800" y="1340768"/>
            <a:ext cx="216024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282</Words>
  <Application>Microsoft Office PowerPoint</Application>
  <PresentationFormat>Předvádění na obrazovce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2013-04-03T12:40:10Z</dcterms:created>
  <dcterms:modified xsi:type="dcterms:W3CDTF">2013-09-22T15:44:05Z</dcterms:modified>
</cp:coreProperties>
</file>