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4801-B3B5-41D6-9F0F-EB8F11C57860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9E90F-1781-4D04-BA36-2286C438506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22651" y="2357430"/>
            <a:ext cx="5149679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929066"/>
            <a:ext cx="6696744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</a:t>
            </a:r>
            <a:r>
              <a:rPr lang="cs-CZ" sz="4800" i="1" dirty="0" smtClean="0"/>
              <a:t>po </a:t>
            </a:r>
            <a:r>
              <a:rPr lang="cs-CZ" sz="4800" i="1" dirty="0" smtClean="0"/>
              <a:t>B</a:t>
            </a:r>
          </a:p>
          <a:p>
            <a:pPr algn="ctr"/>
            <a:r>
              <a:rPr lang="cs-CZ" sz="3600" i="1" dirty="0" smtClean="0"/>
              <a:t>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857356" y="557214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VY_32_INOVACE_202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123728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6516216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4283968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0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láček 2"/>
          <p:cNvSpPr/>
          <p:nvPr/>
        </p:nvSpPr>
        <p:spPr>
          <a:xfrm>
            <a:off x="179512" y="188640"/>
            <a:ext cx="3312368" cy="86409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a piš slova příbuzná: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400" dirty="0" smtClean="0"/>
              <a:t>Bystrý                      nábytek                    býk                               byt</a:t>
            </a:r>
          </a:p>
          <a:p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1196473" cy="11754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021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1687215" cy="134977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P90041206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17032"/>
            <a:ext cx="1584176" cy="113155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M91000109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17032"/>
            <a:ext cx="1485900" cy="14859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C9001987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5157192"/>
            <a:ext cx="1409238" cy="144537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C90029029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212976"/>
            <a:ext cx="1874626" cy="1584176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Y9XAWY88\MC90023281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5013176"/>
            <a:ext cx="1840871" cy="1594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ový popisek 2"/>
          <p:cNvSpPr/>
          <p:nvPr/>
        </p:nvSpPr>
        <p:spPr>
          <a:xfrm>
            <a:off x="251520" y="188640"/>
            <a:ext cx="3312368" cy="720080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2606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správné slovo a dopiš: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83568" y="3573016"/>
            <a:ext cx="7632848" cy="306896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491880" y="4509120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nabyl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827584" y="4509120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odbila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2483768" y="544522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odbyla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339752" y="3861048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přibyl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923928" y="5373216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zbil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995936" y="3717032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nabil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5868144" y="5157192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přibil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5796136" y="400506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zbyl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5576" y="1484784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Tatínek ___________ hřebík.                      Do třídy ____________nový žák.</a:t>
            </a:r>
          </a:p>
          <a:p>
            <a:endParaRPr lang="cs-CZ" dirty="0"/>
          </a:p>
          <a:p>
            <a:r>
              <a:rPr lang="cs-CZ" dirty="0" smtClean="0"/>
              <a:t>Myslivec __________pušku.                       Žák ____________vědomosti.</a:t>
            </a:r>
          </a:p>
          <a:p>
            <a:endParaRPr lang="cs-CZ" dirty="0"/>
          </a:p>
          <a:p>
            <a:r>
              <a:rPr lang="cs-CZ" dirty="0" smtClean="0"/>
              <a:t>Na hodinách _________půlnoc.               Žákyně ____________ domácí úkol.</a:t>
            </a:r>
          </a:p>
          <a:p>
            <a:endParaRPr lang="cs-CZ" dirty="0"/>
          </a:p>
          <a:p>
            <a:r>
              <a:rPr lang="cs-CZ" dirty="0" smtClean="0"/>
              <a:t>_________ mi oběd.                                   ______________ psa.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láček 10"/>
          <p:cNvSpPr/>
          <p:nvPr/>
        </p:nvSpPr>
        <p:spPr>
          <a:xfrm>
            <a:off x="179512" y="4077072"/>
            <a:ext cx="1512168" cy="576064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332656"/>
            <a:ext cx="4680520" cy="864096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 se slabikami 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bí</a:t>
            </a:r>
            <a:r>
              <a:rPr lang="cs-CZ" dirty="0" smtClean="0"/>
              <a:t>, by, </a:t>
            </a:r>
            <a:r>
              <a:rPr lang="cs-CZ" dirty="0" err="1" smtClean="0"/>
              <a:t>bý</a:t>
            </a:r>
            <a:r>
              <a:rPr lang="cs-CZ" dirty="0" smtClean="0"/>
              <a:t>: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1772816"/>
          <a:ext cx="4200130" cy="20882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0013"/>
                <a:gridCol w="420013"/>
                <a:gridCol w="420013"/>
                <a:gridCol w="420013"/>
                <a:gridCol w="420013"/>
                <a:gridCol w="420013"/>
                <a:gridCol w="420013"/>
                <a:gridCol w="420013"/>
                <a:gridCol w="456320"/>
                <a:gridCol w="383706"/>
              </a:tblGrid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436096" y="1844824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683568" y="4581128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CEVARŽOLÝB</a:t>
            </a:r>
            <a:endParaRPr lang="cs-CZ" dirty="0"/>
          </a:p>
        </p:txBody>
      </p:sp>
      <p:sp>
        <p:nvSpPr>
          <p:cNvPr id="8" name="Výbuch 1 7"/>
          <p:cNvSpPr/>
          <p:nvPr/>
        </p:nvSpPr>
        <p:spPr>
          <a:xfrm>
            <a:off x="3779912" y="4653136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ĚTŠILDYB</a:t>
            </a:r>
            <a:endParaRPr lang="cs-CZ" dirty="0"/>
          </a:p>
        </p:txBody>
      </p:sp>
      <p:sp>
        <p:nvSpPr>
          <p:cNvPr id="9" name="Výbuch 1 8"/>
          <p:cNvSpPr/>
          <p:nvPr/>
        </p:nvSpPr>
        <p:spPr>
          <a:xfrm>
            <a:off x="6660232" y="4653136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ýnječybo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slova: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638132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__________________                              _______________                            _____________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123728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Nábytkářský</a:t>
            </a:r>
          </a:p>
          <a:p>
            <a:pPr algn="ctr"/>
            <a:r>
              <a:rPr lang="cs-CZ" dirty="0" smtClean="0"/>
              <a:t>nábyteček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6516216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Byteček</a:t>
            </a:r>
          </a:p>
          <a:p>
            <a:pPr algn="ctr"/>
            <a:r>
              <a:rPr lang="cs-CZ" dirty="0" smtClean="0"/>
              <a:t>Ubytovna</a:t>
            </a:r>
          </a:p>
          <a:p>
            <a:pPr algn="ctr"/>
            <a:r>
              <a:rPr lang="cs-CZ" dirty="0" smtClean="0"/>
              <a:t>Bytový</a:t>
            </a:r>
          </a:p>
          <a:p>
            <a:pPr algn="ctr"/>
            <a:r>
              <a:rPr lang="cs-CZ" dirty="0" smtClean="0"/>
              <a:t>bytelný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283968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Býčí</a:t>
            </a:r>
          </a:p>
          <a:p>
            <a:pPr algn="ctr"/>
            <a:r>
              <a:rPr lang="cs-CZ" dirty="0" smtClean="0"/>
              <a:t>Býkovec</a:t>
            </a:r>
          </a:p>
          <a:p>
            <a:pPr algn="ctr"/>
            <a:r>
              <a:rPr lang="cs-CZ" dirty="0" smtClean="0"/>
              <a:t>býček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0" y="1196752"/>
            <a:ext cx="2016224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Bystrouška</a:t>
            </a:r>
          </a:p>
          <a:p>
            <a:pPr algn="ctr"/>
            <a:r>
              <a:rPr lang="cs-CZ" dirty="0" smtClean="0"/>
              <a:t>bystře</a:t>
            </a:r>
          </a:p>
          <a:p>
            <a:pPr algn="ctr"/>
            <a:r>
              <a:rPr lang="cs-CZ" dirty="0" smtClean="0"/>
              <a:t>Bystřina</a:t>
            </a:r>
          </a:p>
          <a:p>
            <a:pPr algn="ctr"/>
            <a:r>
              <a:rPr lang="cs-CZ" dirty="0" smtClean="0"/>
              <a:t>zbystřil</a:t>
            </a:r>
            <a:endParaRPr lang="cs-CZ" dirty="0"/>
          </a:p>
        </p:txBody>
      </p:sp>
      <p:sp>
        <p:nvSpPr>
          <p:cNvPr id="3" name="Obláček 2"/>
          <p:cNvSpPr/>
          <p:nvPr/>
        </p:nvSpPr>
        <p:spPr>
          <a:xfrm>
            <a:off x="179512" y="188640"/>
            <a:ext cx="3312368" cy="86409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0466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a piš slova příbuzná: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400" dirty="0" smtClean="0"/>
              <a:t>Bystrý                      nábytek                    býk                               byt</a:t>
            </a:r>
          </a:p>
          <a:p>
            <a:endParaRPr lang="cs-CZ" dirty="0"/>
          </a:p>
        </p:txBody>
      </p:sp>
      <p:pic>
        <p:nvPicPr>
          <p:cNvPr id="1026" name="Picture 2" descr="C:\Documents and Settings\Admin\Local Settings\Temporary Internet Files\Content.IE5\VLD3FGHW\MC9004413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1196473" cy="117544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021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1687215" cy="1349772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1V59TOP5\MP90041206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717032"/>
            <a:ext cx="1584176" cy="113155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O5EM361I\MM910001096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17032"/>
            <a:ext cx="1485900" cy="1485900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Local Settings\Temporary Internet Files\Content.IE5\Y9XAWY88\MC9001987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5157192"/>
            <a:ext cx="1409238" cy="1445372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Local Settings\Temporary Internet Files\Content.IE5\Y9XAWY88\MC900290291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212976"/>
            <a:ext cx="1874626" cy="1584176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Local Settings\Temporary Internet Files\Content.IE5\Y9XAWY88\MC900232818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5013176"/>
            <a:ext cx="1840871" cy="1594919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4355976" y="2606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ový popisek 2"/>
          <p:cNvSpPr/>
          <p:nvPr/>
        </p:nvSpPr>
        <p:spPr>
          <a:xfrm>
            <a:off x="251520" y="188640"/>
            <a:ext cx="3312368" cy="720080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2606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správné slovo a dopiš: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83568" y="3573016"/>
            <a:ext cx="7632848" cy="306896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491880" y="4509120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nabyl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827584" y="4509120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odbila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2483768" y="544522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odbyla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2339752" y="3861048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přibyl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3923928" y="5373216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zbil</a:t>
            </a:r>
            <a:endParaRPr lang="cs-CZ" dirty="0"/>
          </a:p>
        </p:txBody>
      </p:sp>
      <p:sp>
        <p:nvSpPr>
          <p:cNvPr id="11" name="Elipsa 10"/>
          <p:cNvSpPr/>
          <p:nvPr/>
        </p:nvSpPr>
        <p:spPr>
          <a:xfrm>
            <a:off x="3995936" y="3717032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nabil</a:t>
            </a:r>
            <a:endParaRPr lang="cs-CZ" dirty="0"/>
          </a:p>
        </p:txBody>
      </p:sp>
      <p:sp>
        <p:nvSpPr>
          <p:cNvPr id="12" name="Elipsa 11"/>
          <p:cNvSpPr/>
          <p:nvPr/>
        </p:nvSpPr>
        <p:spPr>
          <a:xfrm>
            <a:off x="5868144" y="5157192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přibil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5796136" y="400506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zbyl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5576" y="1484784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Tatínek _přibil______ hřebík.                      Do třídy __přibyl______nový žák.</a:t>
            </a:r>
          </a:p>
          <a:p>
            <a:endParaRPr lang="cs-CZ" dirty="0"/>
          </a:p>
          <a:p>
            <a:r>
              <a:rPr lang="cs-CZ" dirty="0" smtClean="0"/>
              <a:t>Myslivec  nabil_______pušku.                       Žák  __  nabyl____vědomosti.</a:t>
            </a:r>
          </a:p>
          <a:p>
            <a:endParaRPr lang="cs-CZ" dirty="0"/>
          </a:p>
          <a:p>
            <a:r>
              <a:rPr lang="cs-CZ" dirty="0" smtClean="0"/>
              <a:t>Na hodinách __odbila__půlnoc.               Žákyně ___odbyla____ domácí úkol.</a:t>
            </a:r>
          </a:p>
          <a:p>
            <a:endParaRPr lang="cs-CZ" dirty="0"/>
          </a:p>
          <a:p>
            <a:r>
              <a:rPr lang="cs-CZ" dirty="0" smtClean="0"/>
              <a:t>__Zbyl____ mi oběd.                                   ___Zbil________ psa.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220072" y="3326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láček 10"/>
          <p:cNvSpPr/>
          <p:nvPr/>
        </p:nvSpPr>
        <p:spPr>
          <a:xfrm>
            <a:off x="179512" y="4077072"/>
            <a:ext cx="1512168" cy="576064"/>
          </a:xfrm>
          <a:prstGeom prst="cloud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ový popisek 2"/>
          <p:cNvSpPr/>
          <p:nvPr/>
        </p:nvSpPr>
        <p:spPr>
          <a:xfrm>
            <a:off x="251520" y="332656"/>
            <a:ext cx="4680520" cy="864096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 se slabikami 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bí</a:t>
            </a:r>
            <a:r>
              <a:rPr lang="cs-CZ" dirty="0" smtClean="0"/>
              <a:t>, by, </a:t>
            </a:r>
            <a:r>
              <a:rPr lang="cs-CZ" dirty="0" err="1" smtClean="0"/>
              <a:t>bý</a:t>
            </a:r>
            <a:r>
              <a:rPr lang="cs-CZ" dirty="0" smtClean="0"/>
              <a:t>: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1772816"/>
          <a:ext cx="4200130" cy="20882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0013"/>
                <a:gridCol w="420013"/>
                <a:gridCol w="420013"/>
                <a:gridCol w="420013"/>
                <a:gridCol w="420013"/>
                <a:gridCol w="420013"/>
                <a:gridCol w="420013"/>
                <a:gridCol w="420013"/>
                <a:gridCol w="456320"/>
                <a:gridCol w="383706"/>
              </a:tblGrid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436096" y="1844824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__slabikář, být, byli, </a:t>
            </a:r>
          </a:p>
          <a:p>
            <a:r>
              <a:rPr lang="cs-CZ" dirty="0" smtClean="0"/>
              <a:t>bít, býval, bitva,</a:t>
            </a:r>
          </a:p>
          <a:p>
            <a:r>
              <a:rPr lang="cs-CZ" dirty="0" smtClean="0"/>
              <a:t> býlí,    by,   </a:t>
            </a:r>
          </a:p>
          <a:p>
            <a:r>
              <a:rPr lang="cs-CZ" dirty="0"/>
              <a:t> </a:t>
            </a:r>
            <a:r>
              <a:rPr lang="cs-CZ" dirty="0" smtClean="0"/>
              <a:t>       byl, byli, bicí, bytná, bílá, abych_______________</a:t>
            </a:r>
            <a:endParaRPr lang="cs-CZ" dirty="0"/>
          </a:p>
        </p:txBody>
      </p:sp>
      <p:sp>
        <p:nvSpPr>
          <p:cNvPr id="7" name="Výbuch 1 6"/>
          <p:cNvSpPr/>
          <p:nvPr/>
        </p:nvSpPr>
        <p:spPr>
          <a:xfrm>
            <a:off x="683568" y="4581128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CEVARŽOLÝB</a:t>
            </a:r>
            <a:endParaRPr lang="cs-CZ" dirty="0"/>
          </a:p>
        </p:txBody>
      </p:sp>
      <p:sp>
        <p:nvSpPr>
          <p:cNvPr id="8" name="Výbuch 1 7"/>
          <p:cNvSpPr/>
          <p:nvPr/>
        </p:nvSpPr>
        <p:spPr>
          <a:xfrm>
            <a:off x="3779912" y="4653136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ĚTŠILDYB</a:t>
            </a:r>
            <a:endParaRPr lang="cs-CZ" dirty="0"/>
          </a:p>
        </p:txBody>
      </p:sp>
      <p:sp>
        <p:nvSpPr>
          <p:cNvPr id="9" name="Výbuch 1 8"/>
          <p:cNvSpPr/>
          <p:nvPr/>
        </p:nvSpPr>
        <p:spPr>
          <a:xfrm>
            <a:off x="6660232" y="4653136"/>
            <a:ext cx="2088232" cy="17281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ýnječybo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slova: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638132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__býložravec_______                              __bydliště____                            </a:t>
            </a:r>
            <a:r>
              <a:rPr lang="cs-CZ" smtClean="0"/>
              <a:t>__obyčejný___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51621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348</Words>
  <Application>Microsoft Office PowerPoint</Application>
  <PresentationFormat>Předvádění na obrazovce (4:3)</PresentationFormat>
  <Paragraphs>179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2013-04-03T13:16:38Z</dcterms:created>
  <dcterms:modified xsi:type="dcterms:W3CDTF">2013-09-22T15:46:46Z</dcterms:modified>
</cp:coreProperties>
</file>