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44801-B3B5-41D6-9F0F-EB8F11C57860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9E90F-1781-4D04-BA36-2286C43850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44801-B3B5-41D6-9F0F-EB8F11C57860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9E90F-1781-4D04-BA36-2286C43850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44801-B3B5-41D6-9F0F-EB8F11C57860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9E90F-1781-4D04-BA36-2286C43850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44801-B3B5-41D6-9F0F-EB8F11C57860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9E90F-1781-4D04-BA36-2286C43850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44801-B3B5-41D6-9F0F-EB8F11C57860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9E90F-1781-4D04-BA36-2286C43850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44801-B3B5-41D6-9F0F-EB8F11C57860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9E90F-1781-4D04-BA36-2286C43850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44801-B3B5-41D6-9F0F-EB8F11C57860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9E90F-1781-4D04-BA36-2286C43850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44801-B3B5-41D6-9F0F-EB8F11C57860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9E90F-1781-4D04-BA36-2286C43850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44801-B3B5-41D6-9F0F-EB8F11C57860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9E90F-1781-4D04-BA36-2286C43850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44801-B3B5-41D6-9F0F-EB8F11C57860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9E90F-1781-4D04-BA36-2286C43850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44801-B3B5-41D6-9F0F-EB8F11C57860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9E90F-1781-4D04-BA36-2286C43850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44801-B3B5-41D6-9F0F-EB8F11C57860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9E90F-1781-4D04-BA36-2286C438506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jpeg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jpeg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922651" y="2357430"/>
            <a:ext cx="5149679" cy="132343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Český</a:t>
            </a:r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TextovéPole 6"/>
          <p:cNvSpPr txBox="1"/>
          <p:nvPr/>
        </p:nvSpPr>
        <p:spPr>
          <a:xfrm>
            <a:off x="1187624" y="3929066"/>
            <a:ext cx="6696744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4800" i="1" dirty="0" smtClean="0"/>
              <a:t>Vyjmenovaná </a:t>
            </a:r>
            <a:r>
              <a:rPr lang="cs-CZ" sz="4800" i="1" dirty="0" smtClean="0"/>
              <a:t>slova </a:t>
            </a:r>
            <a:r>
              <a:rPr lang="cs-CZ" sz="4800" i="1" dirty="0" smtClean="0"/>
              <a:t>po </a:t>
            </a:r>
            <a:r>
              <a:rPr lang="cs-CZ" sz="4800" i="1" dirty="0" smtClean="0"/>
              <a:t>B</a:t>
            </a:r>
          </a:p>
          <a:p>
            <a:pPr algn="ctr"/>
            <a:r>
              <a:rPr lang="cs-CZ" sz="3600" i="1" dirty="0" smtClean="0"/>
              <a:t>cvičení</a:t>
            </a:r>
            <a:endParaRPr lang="cs-CZ" sz="4800" i="1" dirty="0"/>
          </a:p>
        </p:txBody>
      </p:sp>
      <p:pic>
        <p:nvPicPr>
          <p:cNvPr id="6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539552" y="508030"/>
            <a:ext cx="8064896" cy="155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857356" y="5572140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Vladimíra Mikulášková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dirty="0" smtClean="0"/>
              <a:t>VY_32_INOVACE_202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2123728" y="1196752"/>
            <a:ext cx="2016224" cy="194421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>
            <a:off x="6516216" y="1196752"/>
            <a:ext cx="2016224" cy="194421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4283968" y="1196752"/>
            <a:ext cx="2016224" cy="194421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aoblený obdélník 3"/>
          <p:cNvSpPr/>
          <p:nvPr/>
        </p:nvSpPr>
        <p:spPr>
          <a:xfrm>
            <a:off x="0" y="1196752"/>
            <a:ext cx="2016224" cy="194421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láček 2"/>
          <p:cNvSpPr/>
          <p:nvPr/>
        </p:nvSpPr>
        <p:spPr>
          <a:xfrm>
            <a:off x="179512" y="188640"/>
            <a:ext cx="3312368" cy="864096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23528" y="404664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Hledej a piš slova příbuzná: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sz="2400" dirty="0" smtClean="0"/>
              <a:t>Bystrý                      nábytek                    býk                               byt</a:t>
            </a:r>
          </a:p>
          <a:p>
            <a:endParaRPr lang="cs-CZ" dirty="0"/>
          </a:p>
        </p:txBody>
      </p:sp>
      <p:pic>
        <p:nvPicPr>
          <p:cNvPr id="1026" name="Picture 2" descr="C:\Documents and Settings\Admin\Local Settings\Temporary Internet Files\Content.IE5\VLD3FGHW\MC90044139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56992"/>
            <a:ext cx="1196473" cy="1175445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O5EM361I\MP900402106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869160"/>
            <a:ext cx="1687215" cy="1349772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1V59TOP5\MP900412066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3717032"/>
            <a:ext cx="1584176" cy="1131554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O5EM361I\MM910001096[1]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4008" y="3717032"/>
            <a:ext cx="1485900" cy="1485900"/>
          </a:xfrm>
          <a:prstGeom prst="rect">
            <a:avLst/>
          </a:prstGeom>
          <a:noFill/>
        </p:spPr>
      </p:pic>
      <p:pic>
        <p:nvPicPr>
          <p:cNvPr id="1031" name="Picture 7" descr="C:\Documents and Settings\Admin\Local Settings\Temporary Internet Files\Content.IE5\Y9XAWY88\MC900198721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95936" y="5157192"/>
            <a:ext cx="1409238" cy="1445372"/>
          </a:xfrm>
          <a:prstGeom prst="rect">
            <a:avLst/>
          </a:prstGeom>
          <a:noFill/>
        </p:spPr>
      </p:pic>
      <p:pic>
        <p:nvPicPr>
          <p:cNvPr id="1032" name="Picture 8" descr="C:\Documents and Settings\Admin\Local Settings\Temporary Internet Files\Content.IE5\Y9XAWY88\MC900290291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16216" y="3212976"/>
            <a:ext cx="1874626" cy="1584176"/>
          </a:xfrm>
          <a:prstGeom prst="rect">
            <a:avLst/>
          </a:prstGeom>
          <a:noFill/>
        </p:spPr>
      </p:pic>
      <p:pic>
        <p:nvPicPr>
          <p:cNvPr id="1033" name="Picture 9" descr="C:\Documents and Settings\Admin\Local Settings\Temporary Internet Files\Content.IE5\Y9XAWY88\MC900232818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44208" y="5013176"/>
            <a:ext cx="1840871" cy="15949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ový popisek 2"/>
          <p:cNvSpPr/>
          <p:nvPr/>
        </p:nvSpPr>
        <p:spPr>
          <a:xfrm>
            <a:off x="251520" y="188640"/>
            <a:ext cx="3312368" cy="720080"/>
          </a:xfrm>
          <a:prstGeom prst="wedgeRoundRectCallou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23528" y="26064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Najdi správné slovo a dopiš: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683568" y="3573016"/>
            <a:ext cx="7632848" cy="306896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3491880" y="4509120"/>
            <a:ext cx="122413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nabyl</a:t>
            </a:r>
            <a:endParaRPr lang="cs-CZ" dirty="0"/>
          </a:p>
        </p:txBody>
      </p:sp>
      <p:sp>
        <p:nvSpPr>
          <p:cNvPr id="7" name="Elipsa 6"/>
          <p:cNvSpPr/>
          <p:nvPr/>
        </p:nvSpPr>
        <p:spPr>
          <a:xfrm>
            <a:off x="827584" y="4509120"/>
            <a:ext cx="122413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odbila</a:t>
            </a:r>
            <a:endParaRPr lang="cs-CZ" dirty="0"/>
          </a:p>
        </p:txBody>
      </p:sp>
      <p:sp>
        <p:nvSpPr>
          <p:cNvPr id="8" name="Elipsa 7"/>
          <p:cNvSpPr/>
          <p:nvPr/>
        </p:nvSpPr>
        <p:spPr>
          <a:xfrm>
            <a:off x="2483768" y="5445224"/>
            <a:ext cx="122413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odbyla</a:t>
            </a:r>
            <a:endParaRPr lang="cs-CZ" dirty="0"/>
          </a:p>
        </p:txBody>
      </p:sp>
      <p:sp>
        <p:nvSpPr>
          <p:cNvPr id="9" name="Elipsa 8"/>
          <p:cNvSpPr/>
          <p:nvPr/>
        </p:nvSpPr>
        <p:spPr>
          <a:xfrm>
            <a:off x="2339752" y="3861048"/>
            <a:ext cx="122413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přibyl</a:t>
            </a:r>
            <a:endParaRPr lang="cs-CZ" dirty="0"/>
          </a:p>
        </p:txBody>
      </p:sp>
      <p:sp>
        <p:nvSpPr>
          <p:cNvPr id="10" name="Elipsa 9"/>
          <p:cNvSpPr/>
          <p:nvPr/>
        </p:nvSpPr>
        <p:spPr>
          <a:xfrm>
            <a:off x="3923928" y="5373216"/>
            <a:ext cx="122413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zbil</a:t>
            </a:r>
            <a:endParaRPr lang="cs-CZ" dirty="0"/>
          </a:p>
        </p:txBody>
      </p:sp>
      <p:sp>
        <p:nvSpPr>
          <p:cNvPr id="11" name="Elipsa 10"/>
          <p:cNvSpPr/>
          <p:nvPr/>
        </p:nvSpPr>
        <p:spPr>
          <a:xfrm>
            <a:off x="3995936" y="3717032"/>
            <a:ext cx="122413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nabil</a:t>
            </a:r>
            <a:endParaRPr lang="cs-CZ" dirty="0"/>
          </a:p>
        </p:txBody>
      </p:sp>
      <p:sp>
        <p:nvSpPr>
          <p:cNvPr id="12" name="Elipsa 11"/>
          <p:cNvSpPr/>
          <p:nvPr/>
        </p:nvSpPr>
        <p:spPr>
          <a:xfrm>
            <a:off x="5868144" y="5157192"/>
            <a:ext cx="122413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přibil</a:t>
            </a:r>
            <a:endParaRPr lang="cs-CZ" dirty="0"/>
          </a:p>
        </p:txBody>
      </p:sp>
      <p:sp>
        <p:nvSpPr>
          <p:cNvPr id="13" name="Elipsa 12"/>
          <p:cNvSpPr/>
          <p:nvPr/>
        </p:nvSpPr>
        <p:spPr>
          <a:xfrm>
            <a:off x="5796136" y="4005064"/>
            <a:ext cx="122413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zbyl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755576" y="1484784"/>
            <a:ext cx="79928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Tatínek ___________ hřebík.                      Do třídy ____________nový žák.</a:t>
            </a:r>
          </a:p>
          <a:p>
            <a:endParaRPr lang="cs-CZ" dirty="0"/>
          </a:p>
          <a:p>
            <a:r>
              <a:rPr lang="cs-CZ" dirty="0" smtClean="0"/>
              <a:t>Myslivec __________pušku.                       Žák ____________vědomosti.</a:t>
            </a:r>
          </a:p>
          <a:p>
            <a:endParaRPr lang="cs-CZ" dirty="0"/>
          </a:p>
          <a:p>
            <a:r>
              <a:rPr lang="cs-CZ" dirty="0" smtClean="0"/>
              <a:t>Na hodinách _________půlnoc.               Žákyně ____________ domácí úkol.</a:t>
            </a:r>
          </a:p>
          <a:p>
            <a:endParaRPr lang="cs-CZ" dirty="0"/>
          </a:p>
          <a:p>
            <a:r>
              <a:rPr lang="cs-CZ" dirty="0" smtClean="0"/>
              <a:t>_________ mi oběd.                                   ______________ psa.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láček 10"/>
          <p:cNvSpPr/>
          <p:nvPr/>
        </p:nvSpPr>
        <p:spPr>
          <a:xfrm>
            <a:off x="179512" y="4077072"/>
            <a:ext cx="1512168" cy="576064"/>
          </a:xfrm>
          <a:prstGeom prst="cloud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aoblený obdélníkový popisek 2"/>
          <p:cNvSpPr/>
          <p:nvPr/>
        </p:nvSpPr>
        <p:spPr>
          <a:xfrm>
            <a:off x="251520" y="332656"/>
            <a:ext cx="4680520" cy="864096"/>
          </a:xfrm>
          <a:prstGeom prst="wedgeRoundRectCallo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95536" y="404664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Najdi slova se slabikami </a:t>
            </a:r>
            <a:r>
              <a:rPr lang="cs-CZ" dirty="0" err="1" smtClean="0"/>
              <a:t>bi</a:t>
            </a:r>
            <a:r>
              <a:rPr lang="cs-CZ" dirty="0" smtClean="0"/>
              <a:t>, </a:t>
            </a:r>
            <a:r>
              <a:rPr lang="cs-CZ" dirty="0" err="1" smtClean="0"/>
              <a:t>bí</a:t>
            </a:r>
            <a:r>
              <a:rPr lang="cs-CZ" dirty="0" smtClean="0"/>
              <a:t>, by, </a:t>
            </a:r>
            <a:r>
              <a:rPr lang="cs-CZ" dirty="0" err="1" smtClean="0"/>
              <a:t>bý</a:t>
            </a:r>
            <a:r>
              <a:rPr lang="cs-CZ" dirty="0" smtClean="0"/>
              <a:t>: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67544" y="1772816"/>
          <a:ext cx="4200130" cy="208823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20013"/>
                <a:gridCol w="420013"/>
                <a:gridCol w="420013"/>
                <a:gridCol w="420013"/>
                <a:gridCol w="420013"/>
                <a:gridCol w="420013"/>
                <a:gridCol w="420013"/>
                <a:gridCol w="420013"/>
                <a:gridCol w="456320"/>
                <a:gridCol w="383706"/>
              </a:tblGrid>
              <a:tr h="417646"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/>
                </a:tc>
              </a:tr>
              <a:tr h="417646"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Ř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/>
                </a:tc>
              </a:tr>
              <a:tr h="417646"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</a:tr>
              <a:tr h="417646"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</a:tr>
              <a:tr h="417646"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5436096" y="1844824"/>
            <a:ext cx="30963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_______________________________________________________________________________________________________________________________________________________________________________</a:t>
            </a:r>
            <a:endParaRPr lang="cs-CZ" dirty="0"/>
          </a:p>
        </p:txBody>
      </p:sp>
      <p:sp>
        <p:nvSpPr>
          <p:cNvPr id="7" name="Výbuch 1 6"/>
          <p:cNvSpPr/>
          <p:nvPr/>
        </p:nvSpPr>
        <p:spPr>
          <a:xfrm>
            <a:off x="683568" y="4581128"/>
            <a:ext cx="2088232" cy="172819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CEVARŽOLÝB</a:t>
            </a:r>
            <a:endParaRPr lang="cs-CZ" dirty="0"/>
          </a:p>
        </p:txBody>
      </p:sp>
      <p:sp>
        <p:nvSpPr>
          <p:cNvPr id="8" name="Výbuch 1 7"/>
          <p:cNvSpPr/>
          <p:nvPr/>
        </p:nvSpPr>
        <p:spPr>
          <a:xfrm>
            <a:off x="3779912" y="4653136"/>
            <a:ext cx="2088232" cy="172819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ĚTŠILDYB</a:t>
            </a:r>
            <a:endParaRPr lang="cs-CZ" dirty="0"/>
          </a:p>
        </p:txBody>
      </p:sp>
      <p:sp>
        <p:nvSpPr>
          <p:cNvPr id="9" name="Výbuch 1 8"/>
          <p:cNvSpPr/>
          <p:nvPr/>
        </p:nvSpPr>
        <p:spPr>
          <a:xfrm>
            <a:off x="6660232" y="4653136"/>
            <a:ext cx="2088232" cy="172819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ýnječybo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51520" y="414908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Hledej slova: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51520" y="6381328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__________________                              _______________                            _____________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2123728" y="1196752"/>
            <a:ext cx="2016224" cy="194421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Nábytkářský</a:t>
            </a:r>
          </a:p>
          <a:p>
            <a:pPr algn="ctr"/>
            <a:r>
              <a:rPr lang="cs-CZ" dirty="0" smtClean="0"/>
              <a:t>nábyteček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6516216" y="1196752"/>
            <a:ext cx="2016224" cy="194421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Byteček</a:t>
            </a:r>
          </a:p>
          <a:p>
            <a:pPr algn="ctr"/>
            <a:r>
              <a:rPr lang="cs-CZ" dirty="0" smtClean="0"/>
              <a:t>Ubytovna</a:t>
            </a:r>
          </a:p>
          <a:p>
            <a:pPr algn="ctr"/>
            <a:r>
              <a:rPr lang="cs-CZ" dirty="0" smtClean="0"/>
              <a:t>Bytový</a:t>
            </a:r>
          </a:p>
          <a:p>
            <a:pPr algn="ctr"/>
            <a:r>
              <a:rPr lang="cs-CZ" dirty="0" smtClean="0"/>
              <a:t>bytelný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4283968" y="1196752"/>
            <a:ext cx="2016224" cy="194421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Býčí</a:t>
            </a:r>
          </a:p>
          <a:p>
            <a:pPr algn="ctr"/>
            <a:r>
              <a:rPr lang="cs-CZ" dirty="0" smtClean="0"/>
              <a:t>Býkovec</a:t>
            </a:r>
          </a:p>
          <a:p>
            <a:pPr algn="ctr"/>
            <a:r>
              <a:rPr lang="cs-CZ" dirty="0" smtClean="0"/>
              <a:t>býček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0" y="1196752"/>
            <a:ext cx="2016224" cy="194421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Bystrouška</a:t>
            </a:r>
          </a:p>
          <a:p>
            <a:pPr algn="ctr"/>
            <a:r>
              <a:rPr lang="cs-CZ" dirty="0" smtClean="0"/>
              <a:t>bystře</a:t>
            </a:r>
          </a:p>
          <a:p>
            <a:pPr algn="ctr"/>
            <a:r>
              <a:rPr lang="cs-CZ" dirty="0" smtClean="0"/>
              <a:t>Bystřina</a:t>
            </a:r>
          </a:p>
          <a:p>
            <a:pPr algn="ctr"/>
            <a:r>
              <a:rPr lang="cs-CZ" dirty="0" smtClean="0"/>
              <a:t>zbystřil</a:t>
            </a:r>
            <a:endParaRPr lang="cs-CZ" dirty="0"/>
          </a:p>
        </p:txBody>
      </p:sp>
      <p:sp>
        <p:nvSpPr>
          <p:cNvPr id="3" name="Obláček 2"/>
          <p:cNvSpPr/>
          <p:nvPr/>
        </p:nvSpPr>
        <p:spPr>
          <a:xfrm>
            <a:off x="179512" y="188640"/>
            <a:ext cx="3312368" cy="864096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23528" y="404664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Hledej a piš slova příbuzná: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sz="2400" dirty="0" smtClean="0"/>
              <a:t>Bystrý                      nábytek                    býk                               byt</a:t>
            </a:r>
          </a:p>
          <a:p>
            <a:endParaRPr lang="cs-CZ" dirty="0"/>
          </a:p>
        </p:txBody>
      </p:sp>
      <p:pic>
        <p:nvPicPr>
          <p:cNvPr id="1026" name="Picture 2" descr="C:\Documents and Settings\Admin\Local Settings\Temporary Internet Files\Content.IE5\VLD3FGHW\MC90044139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56992"/>
            <a:ext cx="1196473" cy="1175445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O5EM361I\MP900402106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869160"/>
            <a:ext cx="1687215" cy="1349772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1V59TOP5\MP900412066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3717032"/>
            <a:ext cx="1584176" cy="1131554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O5EM361I\MM910001096[1]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4008" y="3717032"/>
            <a:ext cx="1485900" cy="1485900"/>
          </a:xfrm>
          <a:prstGeom prst="rect">
            <a:avLst/>
          </a:prstGeom>
          <a:noFill/>
        </p:spPr>
      </p:pic>
      <p:pic>
        <p:nvPicPr>
          <p:cNvPr id="1031" name="Picture 7" descr="C:\Documents and Settings\Admin\Local Settings\Temporary Internet Files\Content.IE5\Y9XAWY88\MC900198721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95936" y="5157192"/>
            <a:ext cx="1409238" cy="1445372"/>
          </a:xfrm>
          <a:prstGeom prst="rect">
            <a:avLst/>
          </a:prstGeom>
          <a:noFill/>
        </p:spPr>
      </p:pic>
      <p:pic>
        <p:nvPicPr>
          <p:cNvPr id="1032" name="Picture 8" descr="C:\Documents and Settings\Admin\Local Settings\Temporary Internet Files\Content.IE5\Y9XAWY88\MC900290291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16216" y="3212976"/>
            <a:ext cx="1874626" cy="1584176"/>
          </a:xfrm>
          <a:prstGeom prst="rect">
            <a:avLst/>
          </a:prstGeom>
          <a:noFill/>
        </p:spPr>
      </p:pic>
      <p:pic>
        <p:nvPicPr>
          <p:cNvPr id="1033" name="Picture 9" descr="C:\Documents and Settings\Admin\Local Settings\Temporary Internet Files\Content.IE5\Y9XAWY88\MC900232818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44208" y="5013176"/>
            <a:ext cx="1840871" cy="1594919"/>
          </a:xfrm>
          <a:prstGeom prst="rect">
            <a:avLst/>
          </a:prstGeom>
          <a:noFill/>
        </p:spPr>
      </p:pic>
      <p:sp>
        <p:nvSpPr>
          <p:cNvPr id="15" name="TextovéPole 14"/>
          <p:cNvSpPr txBox="1"/>
          <p:nvPr/>
        </p:nvSpPr>
        <p:spPr>
          <a:xfrm>
            <a:off x="4355976" y="26064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ový popisek 2"/>
          <p:cNvSpPr/>
          <p:nvPr/>
        </p:nvSpPr>
        <p:spPr>
          <a:xfrm>
            <a:off x="251520" y="188640"/>
            <a:ext cx="3312368" cy="720080"/>
          </a:xfrm>
          <a:prstGeom prst="wedgeRoundRectCallou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23528" y="26064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Najdi správné slovo a dopiš: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683568" y="3573016"/>
            <a:ext cx="7632848" cy="306896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3491880" y="4509120"/>
            <a:ext cx="122413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nabyl</a:t>
            </a:r>
            <a:endParaRPr lang="cs-CZ" dirty="0"/>
          </a:p>
        </p:txBody>
      </p:sp>
      <p:sp>
        <p:nvSpPr>
          <p:cNvPr id="7" name="Elipsa 6"/>
          <p:cNvSpPr/>
          <p:nvPr/>
        </p:nvSpPr>
        <p:spPr>
          <a:xfrm>
            <a:off x="827584" y="4509120"/>
            <a:ext cx="122413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odbila</a:t>
            </a:r>
            <a:endParaRPr lang="cs-CZ" dirty="0"/>
          </a:p>
        </p:txBody>
      </p:sp>
      <p:sp>
        <p:nvSpPr>
          <p:cNvPr id="8" name="Elipsa 7"/>
          <p:cNvSpPr/>
          <p:nvPr/>
        </p:nvSpPr>
        <p:spPr>
          <a:xfrm>
            <a:off x="2483768" y="5445224"/>
            <a:ext cx="122413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odbyla</a:t>
            </a:r>
            <a:endParaRPr lang="cs-CZ" dirty="0"/>
          </a:p>
        </p:txBody>
      </p:sp>
      <p:sp>
        <p:nvSpPr>
          <p:cNvPr id="9" name="Elipsa 8"/>
          <p:cNvSpPr/>
          <p:nvPr/>
        </p:nvSpPr>
        <p:spPr>
          <a:xfrm>
            <a:off x="2339752" y="3861048"/>
            <a:ext cx="122413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přibyl</a:t>
            </a:r>
            <a:endParaRPr lang="cs-CZ" dirty="0"/>
          </a:p>
        </p:txBody>
      </p:sp>
      <p:sp>
        <p:nvSpPr>
          <p:cNvPr id="10" name="Elipsa 9"/>
          <p:cNvSpPr/>
          <p:nvPr/>
        </p:nvSpPr>
        <p:spPr>
          <a:xfrm>
            <a:off x="3923928" y="5373216"/>
            <a:ext cx="122413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zbil</a:t>
            </a:r>
            <a:endParaRPr lang="cs-CZ" dirty="0"/>
          </a:p>
        </p:txBody>
      </p:sp>
      <p:sp>
        <p:nvSpPr>
          <p:cNvPr id="11" name="Elipsa 10"/>
          <p:cNvSpPr/>
          <p:nvPr/>
        </p:nvSpPr>
        <p:spPr>
          <a:xfrm>
            <a:off x="3995936" y="3717032"/>
            <a:ext cx="122413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nabil</a:t>
            </a:r>
            <a:endParaRPr lang="cs-CZ" dirty="0"/>
          </a:p>
        </p:txBody>
      </p:sp>
      <p:sp>
        <p:nvSpPr>
          <p:cNvPr id="12" name="Elipsa 11"/>
          <p:cNvSpPr/>
          <p:nvPr/>
        </p:nvSpPr>
        <p:spPr>
          <a:xfrm>
            <a:off x="5868144" y="5157192"/>
            <a:ext cx="122413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přibil</a:t>
            </a:r>
            <a:endParaRPr lang="cs-CZ" dirty="0"/>
          </a:p>
        </p:txBody>
      </p:sp>
      <p:sp>
        <p:nvSpPr>
          <p:cNvPr id="13" name="Elipsa 12"/>
          <p:cNvSpPr/>
          <p:nvPr/>
        </p:nvSpPr>
        <p:spPr>
          <a:xfrm>
            <a:off x="5796136" y="4005064"/>
            <a:ext cx="122413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zbyl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755576" y="1484784"/>
            <a:ext cx="79928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Tatínek _přibil______ hřebík.                      Do třídy __přibyl______nový žák.</a:t>
            </a:r>
          </a:p>
          <a:p>
            <a:endParaRPr lang="cs-CZ" dirty="0"/>
          </a:p>
          <a:p>
            <a:r>
              <a:rPr lang="cs-CZ" dirty="0" smtClean="0"/>
              <a:t>Myslivec  nabil_______pušku.                       Žák  __  nabyl____vědomosti.</a:t>
            </a:r>
          </a:p>
          <a:p>
            <a:endParaRPr lang="cs-CZ" dirty="0"/>
          </a:p>
          <a:p>
            <a:r>
              <a:rPr lang="cs-CZ" dirty="0" smtClean="0"/>
              <a:t>Na hodinách __odbila__půlnoc.               Žákyně ___odbyla____ domácí úkol.</a:t>
            </a:r>
          </a:p>
          <a:p>
            <a:endParaRPr lang="cs-CZ" dirty="0"/>
          </a:p>
          <a:p>
            <a:r>
              <a:rPr lang="cs-CZ" dirty="0" smtClean="0"/>
              <a:t>__Zbyl____ mi oběd.                                   ___Zbil________ psa.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220072" y="33265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láček 10"/>
          <p:cNvSpPr/>
          <p:nvPr/>
        </p:nvSpPr>
        <p:spPr>
          <a:xfrm>
            <a:off x="179512" y="4077072"/>
            <a:ext cx="1512168" cy="576064"/>
          </a:xfrm>
          <a:prstGeom prst="cloudCallou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aoblený obdélníkový popisek 2"/>
          <p:cNvSpPr/>
          <p:nvPr/>
        </p:nvSpPr>
        <p:spPr>
          <a:xfrm>
            <a:off x="251520" y="332656"/>
            <a:ext cx="4680520" cy="864096"/>
          </a:xfrm>
          <a:prstGeom prst="wedgeRoundRectCallo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95536" y="404664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Najdi slova se slabikami </a:t>
            </a:r>
            <a:r>
              <a:rPr lang="cs-CZ" dirty="0" err="1" smtClean="0"/>
              <a:t>bi</a:t>
            </a:r>
            <a:r>
              <a:rPr lang="cs-CZ" dirty="0" smtClean="0"/>
              <a:t>, </a:t>
            </a:r>
            <a:r>
              <a:rPr lang="cs-CZ" dirty="0" err="1" smtClean="0"/>
              <a:t>bí</a:t>
            </a:r>
            <a:r>
              <a:rPr lang="cs-CZ" dirty="0" smtClean="0"/>
              <a:t>, by, </a:t>
            </a:r>
            <a:r>
              <a:rPr lang="cs-CZ" dirty="0" err="1" smtClean="0"/>
              <a:t>bý</a:t>
            </a:r>
            <a:r>
              <a:rPr lang="cs-CZ" dirty="0" smtClean="0"/>
              <a:t>: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467544" y="1772816"/>
          <a:ext cx="4200130" cy="208823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20013"/>
                <a:gridCol w="420013"/>
                <a:gridCol w="420013"/>
                <a:gridCol w="420013"/>
                <a:gridCol w="420013"/>
                <a:gridCol w="420013"/>
                <a:gridCol w="420013"/>
                <a:gridCol w="420013"/>
                <a:gridCol w="456320"/>
                <a:gridCol w="383706"/>
              </a:tblGrid>
              <a:tr h="417646"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/>
                </a:tc>
              </a:tr>
              <a:tr h="417646">
                <a:tc>
                  <a:txBody>
                    <a:bodyPr/>
                    <a:lstStyle/>
                    <a:p>
                      <a:r>
                        <a:rPr lang="cs-CZ" dirty="0" smtClean="0"/>
                        <a:t>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Ř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/>
                </a:tc>
              </a:tr>
              <a:tr h="417646"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</a:tr>
              <a:tr h="417646"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</a:tr>
              <a:tr h="417646">
                <a:tc>
                  <a:txBody>
                    <a:bodyPr/>
                    <a:lstStyle/>
                    <a:p>
                      <a:r>
                        <a:rPr lang="cs-CZ" dirty="0" smtClean="0"/>
                        <a:t>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5436096" y="1844824"/>
            <a:ext cx="30963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__slabikář, být, byli, </a:t>
            </a:r>
          </a:p>
          <a:p>
            <a:r>
              <a:rPr lang="cs-CZ" dirty="0" smtClean="0"/>
              <a:t>bít, býval, bitva,</a:t>
            </a:r>
          </a:p>
          <a:p>
            <a:r>
              <a:rPr lang="cs-CZ" dirty="0" smtClean="0"/>
              <a:t> býlí,    by,   </a:t>
            </a:r>
          </a:p>
          <a:p>
            <a:r>
              <a:rPr lang="cs-CZ" dirty="0"/>
              <a:t> </a:t>
            </a:r>
            <a:r>
              <a:rPr lang="cs-CZ" dirty="0" smtClean="0"/>
              <a:t>       byl, byli, bicí, bytná, bílá, abych_______________</a:t>
            </a:r>
            <a:endParaRPr lang="cs-CZ" dirty="0"/>
          </a:p>
        </p:txBody>
      </p:sp>
      <p:sp>
        <p:nvSpPr>
          <p:cNvPr id="7" name="Výbuch 1 6"/>
          <p:cNvSpPr/>
          <p:nvPr/>
        </p:nvSpPr>
        <p:spPr>
          <a:xfrm>
            <a:off x="683568" y="4581128"/>
            <a:ext cx="2088232" cy="172819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CEVARŽOLÝB</a:t>
            </a:r>
            <a:endParaRPr lang="cs-CZ" dirty="0"/>
          </a:p>
        </p:txBody>
      </p:sp>
      <p:sp>
        <p:nvSpPr>
          <p:cNvPr id="8" name="Výbuch 1 7"/>
          <p:cNvSpPr/>
          <p:nvPr/>
        </p:nvSpPr>
        <p:spPr>
          <a:xfrm>
            <a:off x="3779912" y="4653136"/>
            <a:ext cx="2088232" cy="172819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ĚTŠILDYB</a:t>
            </a:r>
            <a:endParaRPr lang="cs-CZ" dirty="0"/>
          </a:p>
        </p:txBody>
      </p:sp>
      <p:sp>
        <p:nvSpPr>
          <p:cNvPr id="9" name="Výbuch 1 8"/>
          <p:cNvSpPr/>
          <p:nvPr/>
        </p:nvSpPr>
        <p:spPr>
          <a:xfrm>
            <a:off x="6660232" y="4653136"/>
            <a:ext cx="2088232" cy="172819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ýnječybo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51520" y="414908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Hledej slova: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51520" y="6381328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__býložravec_______                              __bydliště____                            </a:t>
            </a:r>
            <a:r>
              <a:rPr lang="cs-CZ" smtClean="0"/>
              <a:t>__obyčejný___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516216" y="26064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348</Words>
  <Application>Microsoft Office PowerPoint</Application>
  <PresentationFormat>Předvádění na obrazovce (4:3)</PresentationFormat>
  <Paragraphs>179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5</cp:revision>
  <dcterms:created xsi:type="dcterms:W3CDTF">2013-04-03T13:16:38Z</dcterms:created>
  <dcterms:modified xsi:type="dcterms:W3CDTF">2013-09-22T15:46:46Z</dcterms:modified>
</cp:coreProperties>
</file>