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7ACF-7833-4520-A973-C15BF42CC3E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C8100-BE88-4958-8EDE-1DCA9EE13F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7ACF-7833-4520-A973-C15BF42CC3E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C8100-BE88-4958-8EDE-1DCA9EE13F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7ACF-7833-4520-A973-C15BF42CC3E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C8100-BE88-4958-8EDE-1DCA9EE13F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7ACF-7833-4520-A973-C15BF42CC3E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C8100-BE88-4958-8EDE-1DCA9EE13F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7ACF-7833-4520-A973-C15BF42CC3E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C8100-BE88-4958-8EDE-1DCA9EE13F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7ACF-7833-4520-A973-C15BF42CC3E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C8100-BE88-4958-8EDE-1DCA9EE13F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7ACF-7833-4520-A973-C15BF42CC3E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C8100-BE88-4958-8EDE-1DCA9EE13F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7ACF-7833-4520-A973-C15BF42CC3E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C8100-BE88-4958-8EDE-1DCA9EE13F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7ACF-7833-4520-A973-C15BF42CC3E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C8100-BE88-4958-8EDE-1DCA9EE13F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7ACF-7833-4520-A973-C15BF42CC3E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C8100-BE88-4958-8EDE-1DCA9EE13F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7ACF-7833-4520-A973-C15BF42CC3E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C8100-BE88-4958-8EDE-1DCA9EE13F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F7ACF-7833-4520-A973-C15BF42CC3E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C8100-BE88-4958-8EDE-1DCA9EE13FA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051720" y="2462751"/>
            <a:ext cx="5149679" cy="132343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Český</a:t>
            </a:r>
            <a:r>
              <a:rPr lang="cs-CZ" sz="8000" b="1" cap="none" spc="100" dirty="0" smtClean="0">
                <a:ln w="180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jazyk</a:t>
            </a:r>
            <a:endParaRPr lang="cs-CZ" sz="8000" b="1" cap="none" spc="100" dirty="0">
              <a:ln w="18000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5" name="TextovéPole 6"/>
          <p:cNvSpPr txBox="1"/>
          <p:nvPr/>
        </p:nvSpPr>
        <p:spPr>
          <a:xfrm>
            <a:off x="1187624" y="4071942"/>
            <a:ext cx="6696744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4800" i="1" dirty="0" smtClean="0"/>
              <a:t> Vyjmenovaná slova  po </a:t>
            </a:r>
            <a:r>
              <a:rPr lang="cs-CZ" sz="4800" i="1" dirty="0" smtClean="0"/>
              <a:t>L</a:t>
            </a:r>
            <a:endParaRPr lang="cs-CZ" sz="4800" i="1" dirty="0"/>
          </a:p>
        </p:txBody>
      </p:sp>
      <p:pic>
        <p:nvPicPr>
          <p:cNvPr id="6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539552" y="508030"/>
            <a:ext cx="8064896" cy="155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1885474" y="5202808"/>
            <a:ext cx="547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Mgr. Vladimíra Mikulášková</a:t>
            </a:r>
          </a:p>
          <a:p>
            <a:pPr algn="ctr"/>
            <a:r>
              <a:rPr lang="cs-CZ" dirty="0" smtClean="0"/>
              <a:t>ZŠ Jenišovice</a:t>
            </a:r>
          </a:p>
          <a:p>
            <a:pPr algn="ctr"/>
            <a:r>
              <a:rPr lang="cs-CZ" dirty="0" smtClean="0"/>
              <a:t>VY_32_INOVACE_203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755576" y="4581128"/>
            <a:ext cx="7920880" cy="151216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aoblený obdélník 2"/>
          <p:cNvSpPr/>
          <p:nvPr/>
        </p:nvSpPr>
        <p:spPr>
          <a:xfrm>
            <a:off x="755576" y="620688"/>
            <a:ext cx="7848872" cy="388843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27584" y="548680"/>
            <a:ext cx="792088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0" dirty="0"/>
              <a:t>L</a:t>
            </a:r>
            <a:r>
              <a:rPr lang="cs-CZ" sz="3200" dirty="0" smtClean="0"/>
              <a:t>  </a:t>
            </a:r>
          </a:p>
          <a:p>
            <a:r>
              <a:rPr lang="cs-CZ" sz="3200" dirty="0"/>
              <a:t> </a:t>
            </a:r>
            <a:r>
              <a:rPr lang="cs-CZ" sz="3200" dirty="0" smtClean="0"/>
              <a:t>      slyšet, mlýn, blýskat se, polykat, plynout, plyn, plýtvat, vzlykat, lysý, lýtko, lýko, lyže, pelyněk, plyš, </a:t>
            </a:r>
          </a:p>
          <a:p>
            <a:r>
              <a:rPr lang="cs-CZ" sz="3200" dirty="0" smtClean="0"/>
              <a:t>Volyně</a:t>
            </a:r>
          </a:p>
          <a:p>
            <a:endParaRPr lang="cs-CZ" sz="3200" dirty="0" smtClean="0"/>
          </a:p>
          <a:p>
            <a:endParaRPr lang="cs-CZ" sz="3200" dirty="0"/>
          </a:p>
          <a:p>
            <a:r>
              <a:rPr lang="cs-CZ" sz="2400" dirty="0" smtClean="0"/>
              <a:t>Po obojetné souhlásce l píšeme uvnitř slov většinou </a:t>
            </a:r>
          </a:p>
          <a:p>
            <a:r>
              <a:rPr lang="cs-CZ" sz="2400" dirty="0" smtClean="0"/>
              <a:t>měkké i,</a:t>
            </a:r>
            <a:r>
              <a:rPr lang="cs-CZ" sz="2400" dirty="0" err="1" smtClean="0"/>
              <a:t>í</a:t>
            </a:r>
            <a:r>
              <a:rPr lang="cs-CZ" sz="2400" dirty="0" smtClean="0"/>
              <a:t>. Ve vyjmenovaných slovech a ve slovech příbuzných píšeme y, </a:t>
            </a:r>
            <a:r>
              <a:rPr lang="cs-CZ" sz="2400" dirty="0" err="1" smtClean="0"/>
              <a:t>ý</a:t>
            </a:r>
            <a:r>
              <a:rPr lang="cs-CZ" sz="2400" dirty="0" smtClean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23528" y="332656"/>
            <a:ext cx="5976664" cy="43204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395536" y="332656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Napiš vyjmenovaná slova po L. Některá spoj s obrázkem: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851920" y="1052736"/>
            <a:ext cx="1656184" cy="43204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5868144" y="1052736"/>
            <a:ext cx="1080120" cy="43204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7236296" y="1052736"/>
            <a:ext cx="1656184" cy="43204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2123728" y="2348880"/>
            <a:ext cx="1656184" cy="43204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251520" y="1700808"/>
            <a:ext cx="1656184" cy="43204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1763688" y="1052736"/>
            <a:ext cx="1656184" cy="43204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796136" y="1700808"/>
            <a:ext cx="1656184" cy="43204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5724128" y="2348880"/>
            <a:ext cx="1224136" cy="43204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323528" y="2348880"/>
            <a:ext cx="1656184" cy="43204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3923928" y="2348880"/>
            <a:ext cx="1656184" cy="43204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7164288" y="2348880"/>
            <a:ext cx="1656184" cy="43204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3851920" y="1700808"/>
            <a:ext cx="1656184" cy="43204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2051720" y="1700808"/>
            <a:ext cx="1656184" cy="43204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251520" y="1052736"/>
            <a:ext cx="1296144" cy="43204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6" name="Picture 2" descr="C:\Documents and Settings\Admin\Local Settings\Temporary Internet Files\Content.IE5\Y9XAWY88\MP900404884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212976"/>
            <a:ext cx="2048272" cy="1463051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Local Settings\Temporary Internet Files\Content.IE5\VLD3FGHW\MP900398871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4725144"/>
            <a:ext cx="2624336" cy="1874526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Local Settings\Temporary Internet Files\Content.IE5\Y9XAWY88\MP900411660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912" y="4005064"/>
            <a:ext cx="792088" cy="2163315"/>
          </a:xfrm>
          <a:prstGeom prst="rect">
            <a:avLst/>
          </a:prstGeom>
          <a:noFill/>
        </p:spPr>
      </p:pic>
      <p:pic>
        <p:nvPicPr>
          <p:cNvPr id="1029" name="Picture 5" descr="C:\Documents and Settings\Admin\Local Settings\Temporary Internet Files\Content.IE5\Y9XAWY88\MP900422533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20272" y="4941168"/>
            <a:ext cx="1656184" cy="1656184"/>
          </a:xfrm>
          <a:prstGeom prst="rect">
            <a:avLst/>
          </a:prstGeom>
          <a:noFill/>
        </p:spPr>
      </p:pic>
      <p:pic>
        <p:nvPicPr>
          <p:cNvPr id="1030" name="Picture 6" descr="C:\Documents and Settings\Admin\Local Settings\Temporary Internet Files\Content.IE5\Y9XAWY88\MC900280976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4048" y="3284984"/>
            <a:ext cx="1722983" cy="14060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5292080" y="1484784"/>
            <a:ext cx="3312368" cy="511256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aoblený obdélník 12"/>
          <p:cNvSpPr/>
          <p:nvPr/>
        </p:nvSpPr>
        <p:spPr>
          <a:xfrm>
            <a:off x="323528" y="1628800"/>
            <a:ext cx="3384376" cy="504056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Elipsa 10"/>
          <p:cNvSpPr/>
          <p:nvPr/>
        </p:nvSpPr>
        <p:spPr>
          <a:xfrm>
            <a:off x="251520" y="260648"/>
            <a:ext cx="2304256" cy="100811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395536" y="476672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Rozlišuj:</a:t>
            </a:r>
            <a:endParaRPr lang="cs-CZ" sz="28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39552" y="1556792"/>
            <a:ext cx="813690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Mlýn (mlýnek)                                  mlít (obilí)</a:t>
            </a:r>
          </a:p>
          <a:p>
            <a:r>
              <a:rPr lang="cs-CZ" sz="2000" dirty="0" smtClean="0"/>
              <a:t>Mlýn stojí u potoka.                                                  Mlynář musí mlít obilí.</a:t>
            </a:r>
          </a:p>
          <a:p>
            <a:endParaRPr lang="cs-CZ" sz="2000" dirty="0"/>
          </a:p>
          <a:p>
            <a:r>
              <a:rPr lang="cs-CZ" sz="2800" dirty="0" smtClean="0"/>
              <a:t>Blýská se (při bouřce)                       blízká ( nedaleká)</a:t>
            </a:r>
          </a:p>
          <a:p>
            <a:r>
              <a:rPr lang="cs-CZ" sz="2000" dirty="0" smtClean="0"/>
              <a:t>Venku se blýská.                                                           Jedeme do blízké vesnice.</a:t>
            </a:r>
          </a:p>
          <a:p>
            <a:endParaRPr lang="cs-CZ" sz="2000" dirty="0"/>
          </a:p>
          <a:p>
            <a:r>
              <a:rPr lang="cs-CZ" sz="2800" dirty="0" smtClean="0"/>
              <a:t>Lysá (holá)                                           lísá se (tulí se)</a:t>
            </a:r>
          </a:p>
          <a:p>
            <a:r>
              <a:rPr lang="cs-CZ" sz="2000" dirty="0" smtClean="0"/>
              <a:t>Co může být lysé?                                                        Kočka se lísá.</a:t>
            </a:r>
          </a:p>
          <a:p>
            <a:endParaRPr lang="cs-CZ" sz="2000" dirty="0"/>
          </a:p>
          <a:p>
            <a:r>
              <a:rPr lang="cs-CZ" sz="2800" dirty="0" smtClean="0"/>
              <a:t>Lyska (vodní pták)                              líska (lískový oříšek)</a:t>
            </a:r>
          </a:p>
          <a:p>
            <a:r>
              <a:rPr lang="cs-CZ" sz="2000" dirty="0" smtClean="0"/>
              <a:t>Lyska má bílou lysinku.                                               Na lísce rostou oříšky.</a:t>
            </a:r>
          </a:p>
          <a:p>
            <a:endParaRPr lang="cs-CZ" sz="2000" dirty="0"/>
          </a:p>
          <a:p>
            <a:r>
              <a:rPr lang="cs-CZ" sz="2800" dirty="0" smtClean="0"/>
              <a:t>Lyže (na lyžování)                                líže (jazykem)</a:t>
            </a:r>
          </a:p>
          <a:p>
            <a:r>
              <a:rPr lang="cs-CZ" sz="2000" dirty="0" smtClean="0"/>
              <a:t>Libor má nové lyže.                                                       Kočka líže mléko.</a:t>
            </a:r>
          </a:p>
          <a:p>
            <a:endParaRPr lang="cs-CZ" sz="2800" dirty="0" smtClean="0"/>
          </a:p>
          <a:p>
            <a:r>
              <a:rPr lang="cs-CZ" sz="2800" dirty="0" smtClean="0"/>
              <a:t>                        </a:t>
            </a:r>
            <a:endParaRPr lang="cs-CZ" sz="2800" dirty="0"/>
          </a:p>
        </p:txBody>
      </p:sp>
      <p:sp>
        <p:nvSpPr>
          <p:cNvPr id="15" name="Obdélník 14"/>
          <p:cNvSpPr/>
          <p:nvPr/>
        </p:nvSpPr>
        <p:spPr>
          <a:xfrm>
            <a:off x="3995936" y="1772816"/>
            <a:ext cx="1008112" cy="468052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467544" y="260648"/>
            <a:ext cx="6192688" cy="100811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467544" y="188640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Koncovky sloves:</a:t>
            </a:r>
          </a:p>
          <a:p>
            <a:r>
              <a:rPr lang="cs-CZ" sz="2000" dirty="0" err="1" smtClean="0"/>
              <a:t>Kresliti</a:t>
            </a:r>
            <a:r>
              <a:rPr lang="cs-CZ" sz="2000" dirty="0" smtClean="0"/>
              <a:t>, </a:t>
            </a:r>
            <a:r>
              <a:rPr lang="cs-CZ" sz="2000" dirty="0" err="1" smtClean="0"/>
              <a:t>holiti</a:t>
            </a:r>
            <a:r>
              <a:rPr lang="cs-CZ" sz="2000" dirty="0" smtClean="0"/>
              <a:t>, </a:t>
            </a:r>
            <a:r>
              <a:rPr lang="cs-CZ" sz="2000" dirty="0" err="1" smtClean="0"/>
              <a:t>mýliti</a:t>
            </a:r>
            <a:r>
              <a:rPr lang="cs-CZ" sz="2000" dirty="0" smtClean="0"/>
              <a:t>, </a:t>
            </a:r>
            <a:r>
              <a:rPr lang="cs-CZ" sz="2000" dirty="0" err="1" smtClean="0"/>
              <a:t>páliti</a:t>
            </a:r>
            <a:r>
              <a:rPr lang="cs-CZ" sz="2000" dirty="0" smtClean="0"/>
              <a:t>, </a:t>
            </a:r>
            <a:r>
              <a:rPr lang="cs-CZ" sz="2000" dirty="0" err="1" smtClean="0"/>
              <a:t>nalíti</a:t>
            </a:r>
            <a:r>
              <a:rPr lang="cs-CZ" sz="2000" dirty="0" smtClean="0"/>
              <a:t>, </a:t>
            </a:r>
            <a:r>
              <a:rPr lang="cs-CZ" sz="2000" dirty="0" err="1" smtClean="0"/>
              <a:t>mysliti</a:t>
            </a:r>
            <a:r>
              <a:rPr lang="cs-CZ" sz="2000" dirty="0" smtClean="0"/>
              <a:t>, </a:t>
            </a:r>
            <a:r>
              <a:rPr lang="cs-CZ" sz="2000" dirty="0" err="1" smtClean="0"/>
              <a:t>baliti</a:t>
            </a:r>
            <a:r>
              <a:rPr lang="cs-CZ" sz="2000" dirty="0" smtClean="0"/>
              <a:t>, </a:t>
            </a:r>
            <a:r>
              <a:rPr lang="cs-CZ" sz="2000" dirty="0" err="1" smtClean="0"/>
              <a:t>veliti</a:t>
            </a:r>
            <a:endParaRPr lang="cs-CZ" sz="20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4" y="1556792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Hledej rozdíly, spoj správně:</a:t>
            </a:r>
            <a:endParaRPr lang="cs-CZ" dirty="0"/>
          </a:p>
        </p:txBody>
      </p:sp>
      <p:pic>
        <p:nvPicPr>
          <p:cNvPr id="2050" name="Picture 2" descr="C:\Documents and Settings\Admin\Local Settings\Temporary Internet Files\Content.IE5\Y9XAWY88\MP900182537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348880"/>
            <a:ext cx="1064038" cy="1584176"/>
          </a:xfrm>
          <a:prstGeom prst="rect">
            <a:avLst/>
          </a:prstGeom>
          <a:noFill/>
        </p:spPr>
      </p:pic>
      <p:pic>
        <p:nvPicPr>
          <p:cNvPr id="2052" name="Picture 4" descr="C:\Documents and Settings\Admin\Local Settings\Temporary Internet Files\Content.IE5\O5EM361I\MC90012282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2276872"/>
            <a:ext cx="1794210" cy="1512168"/>
          </a:xfrm>
          <a:prstGeom prst="rect">
            <a:avLst/>
          </a:prstGeom>
          <a:noFill/>
        </p:spPr>
      </p:pic>
      <p:pic>
        <p:nvPicPr>
          <p:cNvPr id="2053" name="Picture 5" descr="C:\Documents and Settings\Admin\Local Settings\Temporary Internet Files\Content.IE5\VLD3FGHW\MC90044654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088" y="2636912"/>
            <a:ext cx="1296144" cy="801204"/>
          </a:xfrm>
          <a:prstGeom prst="rect">
            <a:avLst/>
          </a:prstGeom>
          <a:noFill/>
        </p:spPr>
      </p:pic>
      <p:pic>
        <p:nvPicPr>
          <p:cNvPr id="2054" name="Picture 6" descr="C:\Documents and Settings\Admin\Local Settings\Temporary Internet Files\Content.IE5\VLD3FGHW\MC900347387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32240" y="2492896"/>
            <a:ext cx="1182256" cy="1341419"/>
          </a:xfrm>
          <a:prstGeom prst="rect">
            <a:avLst/>
          </a:prstGeom>
          <a:noFill/>
        </p:spPr>
      </p:pic>
      <p:pic>
        <p:nvPicPr>
          <p:cNvPr id="2056" name="Picture 8" descr="C:\Documents and Settings\Admin\Local Settings\Temporary Internet Files\Content.IE5\VLD3FGHW\MC900359135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71800" y="4869160"/>
            <a:ext cx="1584176" cy="1114907"/>
          </a:xfrm>
          <a:prstGeom prst="rect">
            <a:avLst/>
          </a:prstGeom>
          <a:noFill/>
        </p:spPr>
      </p:pic>
      <p:pic>
        <p:nvPicPr>
          <p:cNvPr id="2057" name="Picture 9" descr="C:\Documents and Settings\Admin\Local Settings\Temporary Internet Files\Content.IE5\Y9XAWY88\MP900426584[1]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860032" y="4797152"/>
            <a:ext cx="1657738" cy="1080120"/>
          </a:xfrm>
          <a:prstGeom prst="rect">
            <a:avLst/>
          </a:prstGeom>
          <a:noFill/>
        </p:spPr>
      </p:pic>
      <p:sp>
        <p:nvSpPr>
          <p:cNvPr id="14" name="TextovéPole 13"/>
          <p:cNvSpPr txBox="1"/>
          <p:nvPr/>
        </p:nvSpPr>
        <p:spPr>
          <a:xfrm>
            <a:off x="467544" y="4149080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   líska              blízká                 lyska                     lyže           blýská se                 líže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23528" y="332656"/>
            <a:ext cx="5976664" cy="43204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323528" y="332656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Napiš vyjmenovaná slova po L. Některá spoj s obrázkem: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851920" y="1052736"/>
            <a:ext cx="1656184" cy="43204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Blýskat se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868144" y="1052736"/>
            <a:ext cx="1080120" cy="43204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polykat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7236296" y="1052736"/>
            <a:ext cx="1656184" cy="43204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plynout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2123728" y="2348880"/>
            <a:ext cx="1656184" cy="43204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lýko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251520" y="1700808"/>
            <a:ext cx="1656184" cy="43204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plyn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1763688" y="1052736"/>
            <a:ext cx="1656184" cy="43204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mlýn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5796136" y="1700808"/>
            <a:ext cx="1656184" cy="43204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lysý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5724128" y="2348880"/>
            <a:ext cx="1224136" cy="43204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pelyněk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323528" y="2348880"/>
            <a:ext cx="1656184" cy="43204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lýtko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3923928" y="2348880"/>
            <a:ext cx="1656184" cy="43204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lyže</a:t>
            </a:r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7164288" y="2348880"/>
            <a:ext cx="1656184" cy="43204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plyš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3851920" y="1700808"/>
            <a:ext cx="1656184" cy="43204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vzlykat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2051720" y="1700808"/>
            <a:ext cx="1656184" cy="43204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plýtvat</a:t>
            </a:r>
            <a:endParaRPr lang="cs-CZ" dirty="0"/>
          </a:p>
        </p:txBody>
      </p:sp>
      <p:sp>
        <p:nvSpPr>
          <p:cNvPr id="17" name="Obdélník 16"/>
          <p:cNvSpPr/>
          <p:nvPr/>
        </p:nvSpPr>
        <p:spPr>
          <a:xfrm>
            <a:off x="251520" y="1052736"/>
            <a:ext cx="1296144" cy="43204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slyšet</a:t>
            </a:r>
            <a:endParaRPr lang="cs-CZ" dirty="0"/>
          </a:p>
        </p:txBody>
      </p:sp>
      <p:pic>
        <p:nvPicPr>
          <p:cNvPr id="1026" name="Picture 2" descr="C:\Documents and Settings\Admin\Local Settings\Temporary Internet Files\Content.IE5\Y9XAWY88\MP900404884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212976"/>
            <a:ext cx="2048272" cy="1463051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Local Settings\Temporary Internet Files\Content.IE5\VLD3FGHW\MP900398871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4725144"/>
            <a:ext cx="2624336" cy="1874526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Local Settings\Temporary Internet Files\Content.IE5\Y9XAWY88\MP900411660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912" y="4005064"/>
            <a:ext cx="792088" cy="2163315"/>
          </a:xfrm>
          <a:prstGeom prst="rect">
            <a:avLst/>
          </a:prstGeom>
          <a:noFill/>
        </p:spPr>
      </p:pic>
      <p:pic>
        <p:nvPicPr>
          <p:cNvPr id="1029" name="Picture 5" descr="C:\Documents and Settings\Admin\Local Settings\Temporary Internet Files\Content.IE5\Y9XAWY88\MP900422533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20272" y="4941168"/>
            <a:ext cx="1656184" cy="1656184"/>
          </a:xfrm>
          <a:prstGeom prst="rect">
            <a:avLst/>
          </a:prstGeom>
          <a:noFill/>
        </p:spPr>
      </p:pic>
      <p:pic>
        <p:nvPicPr>
          <p:cNvPr id="1030" name="Picture 6" descr="C:\Documents and Settings\Admin\Local Settings\Temporary Internet Files\Content.IE5\Y9XAWY88\MC900280976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4048" y="3284984"/>
            <a:ext cx="1722983" cy="1406050"/>
          </a:xfrm>
          <a:prstGeom prst="rect">
            <a:avLst/>
          </a:prstGeom>
          <a:noFill/>
        </p:spPr>
      </p:pic>
      <p:sp>
        <p:nvSpPr>
          <p:cNvPr id="23" name="TextovéPole 22"/>
          <p:cNvSpPr txBox="1"/>
          <p:nvPr/>
        </p:nvSpPr>
        <p:spPr>
          <a:xfrm>
            <a:off x="6948264" y="40466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  <p:cxnSp>
        <p:nvCxnSpPr>
          <p:cNvPr id="25" name="Přímá spojovací čára 24"/>
          <p:cNvCxnSpPr/>
          <p:nvPr/>
        </p:nvCxnSpPr>
        <p:spPr>
          <a:xfrm flipH="1" flipV="1">
            <a:off x="2195736" y="1340768"/>
            <a:ext cx="144016" cy="30963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 flipV="1">
            <a:off x="5004048" y="2636912"/>
            <a:ext cx="2448272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čára 28"/>
          <p:cNvCxnSpPr/>
          <p:nvPr/>
        </p:nvCxnSpPr>
        <p:spPr>
          <a:xfrm flipH="1" flipV="1">
            <a:off x="1475656" y="2636912"/>
            <a:ext cx="6624736" cy="26642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čára 30"/>
          <p:cNvCxnSpPr/>
          <p:nvPr/>
        </p:nvCxnSpPr>
        <p:spPr>
          <a:xfrm flipV="1">
            <a:off x="2915816" y="2564904"/>
            <a:ext cx="1656184" cy="2736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/>
          <p:nvPr/>
        </p:nvCxnSpPr>
        <p:spPr>
          <a:xfrm flipV="1">
            <a:off x="4355976" y="2780928"/>
            <a:ext cx="1728192" cy="22322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467544" y="260648"/>
            <a:ext cx="6192688" cy="100811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467544" y="188640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Koncovky sloves:</a:t>
            </a:r>
          </a:p>
          <a:p>
            <a:r>
              <a:rPr lang="cs-CZ" sz="2000" dirty="0" err="1" smtClean="0"/>
              <a:t>Kresliti</a:t>
            </a:r>
            <a:r>
              <a:rPr lang="cs-CZ" sz="2000" dirty="0" smtClean="0"/>
              <a:t>, </a:t>
            </a:r>
            <a:r>
              <a:rPr lang="cs-CZ" sz="2000" dirty="0" err="1" smtClean="0"/>
              <a:t>holiti</a:t>
            </a:r>
            <a:r>
              <a:rPr lang="cs-CZ" sz="2000" dirty="0" smtClean="0"/>
              <a:t>, </a:t>
            </a:r>
            <a:r>
              <a:rPr lang="cs-CZ" sz="2000" dirty="0" err="1" smtClean="0"/>
              <a:t>mýliti</a:t>
            </a:r>
            <a:r>
              <a:rPr lang="cs-CZ" sz="2000" dirty="0" smtClean="0"/>
              <a:t>, </a:t>
            </a:r>
            <a:r>
              <a:rPr lang="cs-CZ" sz="2000" dirty="0" err="1" smtClean="0"/>
              <a:t>páliti</a:t>
            </a:r>
            <a:r>
              <a:rPr lang="cs-CZ" sz="2000" dirty="0" smtClean="0"/>
              <a:t>, </a:t>
            </a:r>
            <a:r>
              <a:rPr lang="cs-CZ" sz="2000" dirty="0" err="1" smtClean="0"/>
              <a:t>nalíti</a:t>
            </a:r>
            <a:r>
              <a:rPr lang="cs-CZ" sz="2000" dirty="0" smtClean="0"/>
              <a:t>, </a:t>
            </a:r>
            <a:r>
              <a:rPr lang="cs-CZ" sz="2000" dirty="0" err="1" smtClean="0"/>
              <a:t>mysliti</a:t>
            </a:r>
            <a:r>
              <a:rPr lang="cs-CZ" sz="2000" dirty="0" smtClean="0"/>
              <a:t>, </a:t>
            </a:r>
            <a:r>
              <a:rPr lang="cs-CZ" sz="2000" dirty="0" err="1" smtClean="0"/>
              <a:t>baliti</a:t>
            </a:r>
            <a:r>
              <a:rPr lang="cs-CZ" sz="2000" dirty="0" smtClean="0"/>
              <a:t>, </a:t>
            </a:r>
            <a:r>
              <a:rPr lang="cs-CZ" sz="2000" dirty="0" err="1" smtClean="0"/>
              <a:t>veliti</a:t>
            </a:r>
            <a:endParaRPr lang="cs-CZ" sz="20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4" y="1556792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Hledej rozdíly, spoj správně:</a:t>
            </a:r>
            <a:endParaRPr lang="cs-CZ" dirty="0"/>
          </a:p>
        </p:txBody>
      </p:sp>
      <p:pic>
        <p:nvPicPr>
          <p:cNvPr id="2050" name="Picture 2" descr="C:\Documents and Settings\Admin\Local Settings\Temporary Internet Files\Content.IE5\Y9XAWY88\MP900182537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348880"/>
            <a:ext cx="1064038" cy="1584176"/>
          </a:xfrm>
          <a:prstGeom prst="rect">
            <a:avLst/>
          </a:prstGeom>
          <a:noFill/>
        </p:spPr>
      </p:pic>
      <p:pic>
        <p:nvPicPr>
          <p:cNvPr id="2052" name="Picture 4" descr="C:\Documents and Settings\Admin\Local Settings\Temporary Internet Files\Content.IE5\O5EM361I\MC90012282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2276872"/>
            <a:ext cx="1794210" cy="1512168"/>
          </a:xfrm>
          <a:prstGeom prst="rect">
            <a:avLst/>
          </a:prstGeom>
          <a:noFill/>
        </p:spPr>
      </p:pic>
      <p:pic>
        <p:nvPicPr>
          <p:cNvPr id="2053" name="Picture 5" descr="C:\Documents and Settings\Admin\Local Settings\Temporary Internet Files\Content.IE5\VLD3FGHW\MC90044654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088" y="2636912"/>
            <a:ext cx="1296144" cy="801204"/>
          </a:xfrm>
          <a:prstGeom prst="rect">
            <a:avLst/>
          </a:prstGeom>
          <a:noFill/>
        </p:spPr>
      </p:pic>
      <p:pic>
        <p:nvPicPr>
          <p:cNvPr id="2054" name="Picture 6" descr="C:\Documents and Settings\Admin\Local Settings\Temporary Internet Files\Content.IE5\VLD3FGHW\MC900347387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32240" y="2492896"/>
            <a:ext cx="1182256" cy="1341419"/>
          </a:xfrm>
          <a:prstGeom prst="rect">
            <a:avLst/>
          </a:prstGeom>
          <a:noFill/>
        </p:spPr>
      </p:pic>
      <p:pic>
        <p:nvPicPr>
          <p:cNvPr id="2056" name="Picture 8" descr="C:\Documents and Settings\Admin\Local Settings\Temporary Internet Files\Content.IE5\VLD3FGHW\MC900359135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71800" y="4869160"/>
            <a:ext cx="1584176" cy="1114907"/>
          </a:xfrm>
          <a:prstGeom prst="rect">
            <a:avLst/>
          </a:prstGeom>
          <a:noFill/>
        </p:spPr>
      </p:pic>
      <p:pic>
        <p:nvPicPr>
          <p:cNvPr id="2057" name="Picture 9" descr="C:\Documents and Settings\Admin\Local Settings\Temporary Internet Files\Content.IE5\Y9XAWY88\MP900426584[1]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860032" y="4797152"/>
            <a:ext cx="1657738" cy="1080120"/>
          </a:xfrm>
          <a:prstGeom prst="rect">
            <a:avLst/>
          </a:prstGeom>
          <a:noFill/>
        </p:spPr>
      </p:pic>
      <p:sp>
        <p:nvSpPr>
          <p:cNvPr id="14" name="TextovéPole 13"/>
          <p:cNvSpPr txBox="1"/>
          <p:nvPr/>
        </p:nvSpPr>
        <p:spPr>
          <a:xfrm>
            <a:off x="467544" y="4149080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   líska              blízká                 lyska                     lyže           blýská se                 líže</a:t>
            </a:r>
            <a:endParaRPr lang="cs-CZ" dirty="0"/>
          </a:p>
        </p:txBody>
      </p:sp>
      <p:cxnSp>
        <p:nvCxnSpPr>
          <p:cNvPr id="13" name="Přímá spojovací čára 12"/>
          <p:cNvCxnSpPr/>
          <p:nvPr/>
        </p:nvCxnSpPr>
        <p:spPr>
          <a:xfrm flipV="1">
            <a:off x="1115616" y="3501008"/>
            <a:ext cx="1584176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>
            <a:off x="2123728" y="4293096"/>
            <a:ext cx="2952328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 flipH="1" flipV="1">
            <a:off x="1403648" y="3645024"/>
            <a:ext cx="216024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 flipV="1">
            <a:off x="5076056" y="3068960"/>
            <a:ext cx="1008112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/>
          <p:nvPr/>
        </p:nvCxnSpPr>
        <p:spPr>
          <a:xfrm flipH="1">
            <a:off x="3563888" y="4293096"/>
            <a:ext cx="3096344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>
            <a:endCxn id="2054" idx="2"/>
          </p:cNvCxnSpPr>
          <p:nvPr/>
        </p:nvCxnSpPr>
        <p:spPr>
          <a:xfrm flipH="1" flipV="1">
            <a:off x="7323368" y="3834315"/>
            <a:ext cx="488992" cy="4587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284</Words>
  <Application>Microsoft Office PowerPoint</Application>
  <PresentationFormat>Předvádění na obrazovce (4:3)</PresentationFormat>
  <Paragraphs>69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</vt:vector>
  </TitlesOfParts>
  <Company>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 </dc:creator>
  <cp:lastModifiedBy>Pavel Vlček</cp:lastModifiedBy>
  <cp:revision>4</cp:revision>
  <dcterms:created xsi:type="dcterms:W3CDTF">2013-04-03T13:48:10Z</dcterms:created>
  <dcterms:modified xsi:type="dcterms:W3CDTF">2013-09-22T15:48:58Z</dcterms:modified>
</cp:coreProperties>
</file>