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B3D-46DD-41E1-B88B-64F48547C5D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B20F-5901-467F-919D-2E610D633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B3D-46DD-41E1-B88B-64F48547C5D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B20F-5901-467F-919D-2E610D633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B3D-46DD-41E1-B88B-64F48547C5D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B20F-5901-467F-919D-2E610D633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B3D-46DD-41E1-B88B-64F48547C5D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B20F-5901-467F-919D-2E610D633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B3D-46DD-41E1-B88B-64F48547C5D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B20F-5901-467F-919D-2E610D633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B3D-46DD-41E1-B88B-64F48547C5D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B20F-5901-467F-919D-2E610D633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B3D-46DD-41E1-B88B-64F48547C5D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B20F-5901-467F-919D-2E610D633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B3D-46DD-41E1-B88B-64F48547C5D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B20F-5901-467F-919D-2E610D633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B3D-46DD-41E1-B88B-64F48547C5D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B20F-5901-467F-919D-2E610D633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B3D-46DD-41E1-B88B-64F48547C5D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B20F-5901-467F-919D-2E610D633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B3D-46DD-41E1-B88B-64F48547C5D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B20F-5901-467F-919D-2E610D633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BB3D-46DD-41E1-B88B-64F48547C5D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AB20F-5901-467F-919D-2E610D633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00232" y="2319875"/>
            <a:ext cx="5149679" cy="132343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3883887"/>
            <a:ext cx="669674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800" i="1" dirty="0" smtClean="0"/>
              <a:t>Vyjmenovaná </a:t>
            </a:r>
            <a:r>
              <a:rPr lang="cs-CZ" sz="4800" i="1" dirty="0" smtClean="0"/>
              <a:t>slova  po </a:t>
            </a:r>
            <a:r>
              <a:rPr lang="cs-CZ" sz="4800" i="1" dirty="0" smtClean="0"/>
              <a:t>P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286000" y="5006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VY_32_INOVACE_208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755576" y="4581128"/>
            <a:ext cx="7920880" cy="15121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755576" y="620688"/>
            <a:ext cx="7848872" cy="38884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548680"/>
            <a:ext cx="79208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/>
              <a:t>P</a:t>
            </a:r>
            <a:r>
              <a:rPr lang="cs-CZ" sz="3200" dirty="0" smtClean="0"/>
              <a:t> </a:t>
            </a:r>
          </a:p>
          <a:p>
            <a:r>
              <a:rPr lang="cs-CZ" sz="3200" dirty="0" smtClean="0"/>
              <a:t>     pýcha, pytel, pysk, netopýr,</a:t>
            </a:r>
          </a:p>
          <a:p>
            <a:r>
              <a:rPr lang="cs-CZ" sz="3200" dirty="0"/>
              <a:t>s</a:t>
            </a:r>
            <a:r>
              <a:rPr lang="cs-CZ" sz="3200" dirty="0" smtClean="0"/>
              <a:t>lepýš, pyl, kopyto, klopýtat,</a:t>
            </a:r>
          </a:p>
          <a:p>
            <a:r>
              <a:rPr lang="cs-CZ" sz="3200" dirty="0"/>
              <a:t>t</a:t>
            </a:r>
            <a:r>
              <a:rPr lang="cs-CZ" sz="3200" dirty="0" smtClean="0"/>
              <a:t>řpytit se, zpytovat, pykat, </a:t>
            </a:r>
          </a:p>
          <a:p>
            <a:r>
              <a:rPr lang="cs-CZ" sz="3200" dirty="0" smtClean="0"/>
              <a:t>pýr, pýřit se, čepýřit se,</a:t>
            </a:r>
          </a:p>
          <a:p>
            <a:r>
              <a:rPr lang="cs-CZ" sz="3200" dirty="0" err="1" smtClean="0"/>
              <a:t>Spytihněv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2400" dirty="0" smtClean="0"/>
              <a:t>Po obojetné souhlásce </a:t>
            </a:r>
            <a:r>
              <a:rPr lang="cs-CZ" sz="2400" dirty="0"/>
              <a:t>p</a:t>
            </a:r>
            <a:r>
              <a:rPr lang="cs-CZ" sz="2400" dirty="0" smtClean="0"/>
              <a:t> píšeme uvnitř slov většinou </a:t>
            </a:r>
          </a:p>
          <a:p>
            <a:r>
              <a:rPr lang="cs-CZ" sz="2400" dirty="0" smtClean="0"/>
              <a:t>měkké i,</a:t>
            </a:r>
            <a:r>
              <a:rPr lang="cs-CZ" sz="2400" dirty="0" err="1" smtClean="0"/>
              <a:t>í</a:t>
            </a:r>
            <a:r>
              <a:rPr lang="cs-CZ" sz="2400" dirty="0" smtClean="0"/>
              <a:t>. Ve vyjmenovaných slovech a ve slovech příbuzných píšeme y, </a:t>
            </a:r>
            <a:r>
              <a:rPr lang="cs-CZ" sz="2400" dirty="0" err="1" smtClean="0"/>
              <a:t>ý</a:t>
            </a:r>
            <a:r>
              <a:rPr lang="cs-CZ" sz="2400" dirty="0" smtClean="0"/>
              <a:t>.</a:t>
            </a:r>
          </a:p>
        </p:txBody>
      </p:sp>
      <p:pic>
        <p:nvPicPr>
          <p:cNvPr id="5" name="Picture 2" descr="C:\Documents and Settings\Admin\Local Settings\Temporary Internet Files\Content.IE5\O5EM361I\MC90044473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620688"/>
            <a:ext cx="1686312" cy="2183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332656"/>
            <a:ext cx="5976664" cy="4320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95536" y="332656"/>
            <a:ext cx="597666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Napiš vyjmenovaná slova po P. Některá spoj s obrázkem: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51920" y="1052736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652120" y="1052736"/>
            <a:ext cx="129614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236296" y="1052736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123728" y="2348880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51520" y="1700808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63688" y="1052736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796136" y="1700808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5724128" y="2348880"/>
            <a:ext cx="201622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23528" y="2348880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923928" y="2348880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3851920" y="1700808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051720" y="1700808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51520" y="1052736"/>
            <a:ext cx="129614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 descr="C:\Documents and Settings\Admin\Local Settings\Temporary Internet Files\Content.IE5\O5EM361I\MC90044131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25144"/>
            <a:ext cx="1587624" cy="1587624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1V59TOP5\MP90044909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140968"/>
            <a:ext cx="1798799" cy="177281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1V59TOP5\MP90044860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725144"/>
            <a:ext cx="1653794" cy="165618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VLD3FGHW\MP90040649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4869160"/>
            <a:ext cx="1861111" cy="1235894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VLD3FGHW\MC90038422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3212976"/>
            <a:ext cx="1822399" cy="113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220072" y="1412776"/>
            <a:ext cx="3168352" cy="46805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23528" y="1628800"/>
            <a:ext cx="3600400" cy="44644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Elipsa 2"/>
          <p:cNvSpPr/>
          <p:nvPr/>
        </p:nvSpPr>
        <p:spPr>
          <a:xfrm>
            <a:off x="179512" y="332656"/>
            <a:ext cx="2880320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404664"/>
            <a:ext cx="828092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Rozlišuj:</a:t>
            </a:r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Pýcha (pyšný)                                   píchá ( trn)</a:t>
            </a:r>
          </a:p>
          <a:p>
            <a:r>
              <a:rPr lang="cs-CZ" sz="2000" dirty="0" smtClean="0"/>
              <a:t>Pýcha je špatná vlastnost.                                      Trn kaktusu píchá.</a:t>
            </a:r>
          </a:p>
          <a:p>
            <a:endParaRPr lang="cs-CZ" sz="2000" dirty="0"/>
          </a:p>
          <a:p>
            <a:r>
              <a:rPr lang="cs-CZ" sz="2800" dirty="0" smtClean="0"/>
              <a:t>Na pysku (na rtu)                             na písku (písek)</a:t>
            </a:r>
          </a:p>
          <a:p>
            <a:r>
              <a:rPr lang="cs-CZ" sz="2000" dirty="0" smtClean="0"/>
              <a:t>Na pysku krávy seděla moucha.                             Děti staví na písku hrad.</a:t>
            </a:r>
          </a:p>
          <a:p>
            <a:endParaRPr lang="cs-CZ" sz="2000" dirty="0"/>
          </a:p>
          <a:p>
            <a:r>
              <a:rPr lang="cs-CZ" sz="2800" dirty="0" smtClean="0"/>
              <a:t>Pyl (žlutý prášek)                               pil (tekutinu)</a:t>
            </a:r>
          </a:p>
          <a:p>
            <a:r>
              <a:rPr lang="cs-CZ" sz="2000" dirty="0" smtClean="0"/>
              <a:t>Včely sbírají pyl.                                                           Tatínek pil kávu.</a:t>
            </a:r>
          </a:p>
          <a:p>
            <a:endParaRPr lang="cs-CZ" sz="2000" dirty="0"/>
          </a:p>
          <a:p>
            <a:r>
              <a:rPr lang="cs-CZ" sz="2800" dirty="0" smtClean="0"/>
              <a:t>Opylovat (pylem)                                opilovat (pilníkem)</a:t>
            </a:r>
          </a:p>
          <a:p>
            <a:r>
              <a:rPr lang="cs-CZ" sz="2000" dirty="0" smtClean="0"/>
              <a:t>Čmelák opyloval jetel.                                                  Zámečník opiloval klíč.</a:t>
            </a:r>
          </a:p>
          <a:p>
            <a:endParaRPr lang="cs-CZ" sz="2000" dirty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7" name="Obdélník 6"/>
          <p:cNvSpPr/>
          <p:nvPr/>
        </p:nvSpPr>
        <p:spPr>
          <a:xfrm>
            <a:off x="4211960" y="1484784"/>
            <a:ext cx="720080" cy="4608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endParaRPr lang="cs-CZ" dirty="0"/>
          </a:p>
        </p:txBody>
      </p:sp>
      <p:pic>
        <p:nvPicPr>
          <p:cNvPr id="2050" name="Picture 2" descr="C:\Documents and Settings\Admin\Local Settings\Temporary Internet Files\Content.IE5\Y9XAWY88\MC90012276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88640"/>
            <a:ext cx="1440160" cy="1185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395536" y="4869160"/>
            <a:ext cx="4464496" cy="129614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932040" y="1844824"/>
            <a:ext cx="3168352" cy="28803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67544" y="1844824"/>
            <a:ext cx="3024336" cy="27363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Elipsa 1"/>
          <p:cNvSpPr/>
          <p:nvPr/>
        </p:nvSpPr>
        <p:spPr>
          <a:xfrm>
            <a:off x="0" y="332656"/>
            <a:ext cx="2880320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Rozlišuj: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844824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Slepýš (živočich)                           slepíš ( lepidlem)</a:t>
            </a:r>
          </a:p>
          <a:p>
            <a:r>
              <a:rPr lang="cs-CZ" sz="2000" dirty="0" smtClean="0"/>
              <a:t>Slepýš je beznohá ještěrka.                                 Slepíš rozbitý hrneček?</a:t>
            </a:r>
          </a:p>
          <a:p>
            <a:endParaRPr lang="cs-CZ" sz="2000" dirty="0"/>
          </a:p>
          <a:p>
            <a:r>
              <a:rPr lang="cs-CZ" sz="2800" dirty="0" smtClean="0"/>
              <a:t>Pych (krádež)                                  vpich (od jehly)</a:t>
            </a:r>
          </a:p>
          <a:p>
            <a:r>
              <a:rPr lang="cs-CZ" sz="2000" dirty="0" smtClean="0"/>
              <a:t>Pytlák se chytá na pych.                                        Vpich od jehly se zahojí.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800" dirty="0" smtClean="0"/>
              <a:t>Koncovky sloves:</a:t>
            </a:r>
          </a:p>
          <a:p>
            <a:endParaRPr lang="cs-CZ" sz="2000" dirty="0"/>
          </a:p>
          <a:p>
            <a:r>
              <a:rPr lang="cs-CZ" sz="2000" dirty="0" err="1" smtClean="0"/>
              <a:t>Koupiti</a:t>
            </a:r>
            <a:r>
              <a:rPr lang="cs-CZ" sz="2000" dirty="0" smtClean="0"/>
              <a:t>, </a:t>
            </a:r>
            <a:r>
              <a:rPr lang="cs-CZ" sz="2000" dirty="0" err="1" smtClean="0"/>
              <a:t>lepiti</a:t>
            </a:r>
            <a:r>
              <a:rPr lang="cs-CZ" sz="2000" dirty="0" smtClean="0"/>
              <a:t>, </a:t>
            </a:r>
            <a:r>
              <a:rPr lang="cs-CZ" sz="2000" dirty="0" err="1" smtClean="0"/>
              <a:t>topiti</a:t>
            </a:r>
            <a:r>
              <a:rPr lang="cs-CZ" sz="2000" dirty="0" smtClean="0"/>
              <a:t>, </a:t>
            </a:r>
            <a:r>
              <a:rPr lang="cs-CZ" sz="2000" dirty="0" err="1" smtClean="0"/>
              <a:t>loupiti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3779912" y="1916832"/>
            <a:ext cx="792088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/>
              <a:t>x</a:t>
            </a:r>
          </a:p>
        </p:txBody>
      </p:sp>
      <p:pic>
        <p:nvPicPr>
          <p:cNvPr id="3074" name="Picture 2" descr="C:\Documents and Settings\Admin\Local Settings\Temporary Internet Files\Content.IE5\Y9XAWY88\MC9003302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04664"/>
            <a:ext cx="1813711" cy="1001917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Local Settings\Temporary Internet Files\Content.IE5\VLD3FGHW\MC9003407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60648"/>
            <a:ext cx="1414577" cy="1416406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Local Settings\Temporary Internet Files\Content.IE5\VLD3FGHW\MP90030961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5013176"/>
            <a:ext cx="810421" cy="1136104"/>
          </a:xfrm>
          <a:prstGeom prst="rect">
            <a:avLst/>
          </a:prstGeom>
          <a:noFill/>
        </p:spPr>
      </p:pic>
      <p:pic>
        <p:nvPicPr>
          <p:cNvPr id="3077" name="Picture 5" descr="C:\Documents and Settings\Admin\Local Settings\Temporary Internet Files\Content.IE5\Y9XAWY88\MC90023049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5013176"/>
            <a:ext cx="1070249" cy="1158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332656"/>
            <a:ext cx="5976664" cy="43204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95536" y="332656"/>
            <a:ext cx="597666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Napiš vyjmenovaná slova po P. Některá spoj s obrázkem: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779912" y="1052736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pysk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652120" y="1052736"/>
            <a:ext cx="129614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netopýr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236296" y="1052736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slepýš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3528" y="2348880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pykat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51520" y="1700808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pyl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763688" y="1052736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pytel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652120" y="1700808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Třpytit se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995936" y="2348880"/>
            <a:ext cx="201622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Pýřit se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7487816" y="1700808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zpytovat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2195736" y="2348880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pýr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3851920" y="1700808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klopýtat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2051720" y="1700808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kopyto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251520" y="1052736"/>
            <a:ext cx="129614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pýcha</a:t>
            </a:r>
            <a:endParaRPr lang="cs-CZ" dirty="0"/>
          </a:p>
        </p:txBody>
      </p:sp>
      <p:pic>
        <p:nvPicPr>
          <p:cNvPr id="1027" name="Picture 3" descr="C:\Documents and Settings\Admin\Local Settings\Temporary Internet Files\Content.IE5\O5EM361I\MC90044131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25144"/>
            <a:ext cx="1587624" cy="1587624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1V59TOP5\MP90044909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140968"/>
            <a:ext cx="1798799" cy="177281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1V59TOP5\MP90044860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725144"/>
            <a:ext cx="1653794" cy="165618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VLD3FGHW\MP90040649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4869160"/>
            <a:ext cx="1861111" cy="1235894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VLD3FGHW\MC90038422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3212976"/>
            <a:ext cx="1822399" cy="1130198"/>
          </a:xfrm>
          <a:prstGeom prst="rect">
            <a:avLst/>
          </a:prstGeom>
          <a:noFill/>
        </p:spPr>
      </p:pic>
      <p:sp>
        <p:nvSpPr>
          <p:cNvPr id="22" name="TextovéPole 21"/>
          <p:cNvSpPr txBox="1"/>
          <p:nvPr/>
        </p:nvSpPr>
        <p:spPr>
          <a:xfrm>
            <a:off x="6588224" y="18864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</a:p>
          <a:p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6372200" y="2348880"/>
            <a:ext cx="201622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čepýřit se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261</Words>
  <Application>Microsoft Office PowerPoint</Application>
  <PresentationFormat>Předvádění na obrazovce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2013-04-03T15:58:20Z</dcterms:created>
  <dcterms:modified xsi:type="dcterms:W3CDTF">2013-09-22T15:57:02Z</dcterms:modified>
</cp:coreProperties>
</file>