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DBB3D-46DD-41E1-B88B-64F48547C5DC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AB20F-5901-467F-919D-2E610D633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DBB3D-46DD-41E1-B88B-64F48547C5DC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AB20F-5901-467F-919D-2E610D633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DBB3D-46DD-41E1-B88B-64F48547C5DC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AB20F-5901-467F-919D-2E610D633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DBB3D-46DD-41E1-B88B-64F48547C5DC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AB20F-5901-467F-919D-2E610D633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DBB3D-46DD-41E1-B88B-64F48547C5DC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AB20F-5901-467F-919D-2E610D633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DBB3D-46DD-41E1-B88B-64F48547C5DC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AB20F-5901-467F-919D-2E610D633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DBB3D-46DD-41E1-B88B-64F48547C5DC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AB20F-5901-467F-919D-2E610D633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DBB3D-46DD-41E1-B88B-64F48547C5DC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AB20F-5901-467F-919D-2E610D633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DBB3D-46DD-41E1-B88B-64F48547C5DC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AB20F-5901-467F-919D-2E610D633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DBB3D-46DD-41E1-B88B-64F48547C5DC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AB20F-5901-467F-919D-2E610D633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DBB3D-46DD-41E1-B88B-64F48547C5DC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AB20F-5901-467F-919D-2E610D633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6DBB3D-46DD-41E1-B88B-64F48547C5DC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EAB20F-5901-467F-919D-2E610D633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wmf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wmf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wmf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2000232" y="2319875"/>
            <a:ext cx="5149679" cy="1323439"/>
          </a:xfrm>
          <a:prstGeom prst="rect">
            <a:avLst/>
          </a:prstGeom>
          <a:solidFill>
            <a:srgbClr val="FFFF00"/>
          </a:solidFill>
        </p:spPr>
        <p:txBody>
          <a:bodyPr wrap="square" lIns="91440" tIns="45720" rIns="91440" bIns="4572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Český</a:t>
            </a:r>
            <a:r>
              <a:rPr lang="cs-CZ" sz="8000" b="1" cap="none" spc="100" dirty="0" smtClean="0">
                <a:ln w="18000">
                  <a:solidFill>
                    <a:schemeClr val="tx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 </a:t>
            </a:r>
            <a:r>
              <a:rPr lang="cs-CZ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jazyk</a:t>
            </a:r>
            <a:endParaRPr lang="cs-CZ" sz="8000" b="1" cap="none" spc="100" dirty="0">
              <a:ln w="18000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5" name="TextovéPole 6"/>
          <p:cNvSpPr txBox="1"/>
          <p:nvPr/>
        </p:nvSpPr>
        <p:spPr>
          <a:xfrm>
            <a:off x="1187624" y="3883887"/>
            <a:ext cx="6696744" cy="83099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4800" i="1" dirty="0" smtClean="0"/>
              <a:t>Vyjmenovaná </a:t>
            </a:r>
            <a:r>
              <a:rPr lang="cs-CZ" sz="4800" i="1" dirty="0" smtClean="0"/>
              <a:t>slova  po </a:t>
            </a:r>
            <a:r>
              <a:rPr lang="cs-CZ" sz="4800" i="1" dirty="0" smtClean="0"/>
              <a:t>P</a:t>
            </a:r>
            <a:endParaRPr lang="cs-CZ" sz="4800" i="1" dirty="0"/>
          </a:p>
        </p:txBody>
      </p:sp>
      <p:pic>
        <p:nvPicPr>
          <p:cNvPr id="6" name="Picture 2" descr="http://www.email.cz/getAttachment?session=N%AFA%C3%AC%C2%11M%00%3Du%C6f%24%BFR%02zc%17%24l%FBQ%9F%3C%8B%1D%D1%CFvA%09%7D.%AAA%24%F0%B8%08%039-%D1%F0W%D3%038V%18%0F%7EPl%21a-%AF%C06%5D%BC%F5%1C9%01%11%B5%B3%06%3E%F3%B3%84%99an_%05p%99%23%A1N%A6%8C%E3%17%C91%A9%60%E84L%FA%8Fqv%9E%C9%CC%FBUv%E0%09%A0%09%0A3%5D%B8n%0F%0F%C7%FA%D0%29y%CC%CF%E5%E2%EB%15%D4%88%83%A45%09%92%25%3C%F3%F0J%D2%AB%0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08030"/>
            <a:ext cx="8064896" cy="1559333"/>
          </a:xfrm>
          <a:prstGeom prst="rect">
            <a:avLst/>
          </a:prstGeom>
          <a:noFill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Obdélník 7"/>
          <p:cNvSpPr/>
          <p:nvPr/>
        </p:nvSpPr>
        <p:spPr>
          <a:xfrm>
            <a:off x="2286000" y="50060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cs-CZ" dirty="0" smtClean="0"/>
              <a:t>Mgr. Vladimíra Mikulášková</a:t>
            </a:r>
          </a:p>
          <a:p>
            <a:pPr algn="ctr"/>
            <a:r>
              <a:rPr lang="cs-CZ" dirty="0" smtClean="0"/>
              <a:t>ZŠ Jenišovice</a:t>
            </a:r>
          </a:p>
          <a:p>
            <a:pPr algn="ctr"/>
            <a:r>
              <a:rPr lang="cs-CZ" dirty="0" smtClean="0"/>
              <a:t>VY_32_INOVACE_208</a:t>
            </a:r>
            <a:endParaRPr lang="cs-CZ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755576" y="4581128"/>
            <a:ext cx="7920880" cy="1512168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aoblený obdélník 2"/>
          <p:cNvSpPr/>
          <p:nvPr/>
        </p:nvSpPr>
        <p:spPr>
          <a:xfrm>
            <a:off x="755576" y="620688"/>
            <a:ext cx="7848872" cy="388843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827584" y="548680"/>
            <a:ext cx="792088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0" dirty="0"/>
              <a:t>P</a:t>
            </a:r>
            <a:r>
              <a:rPr lang="cs-CZ" sz="3200" dirty="0" smtClean="0"/>
              <a:t> </a:t>
            </a:r>
          </a:p>
          <a:p>
            <a:r>
              <a:rPr lang="cs-CZ" sz="3200" dirty="0" smtClean="0"/>
              <a:t>     pýcha, pytel, pysk, netopýr,</a:t>
            </a:r>
          </a:p>
          <a:p>
            <a:r>
              <a:rPr lang="cs-CZ" sz="3200" dirty="0"/>
              <a:t>s</a:t>
            </a:r>
            <a:r>
              <a:rPr lang="cs-CZ" sz="3200" dirty="0" smtClean="0"/>
              <a:t>lepýš, pyl, kopyto, klopýtat,</a:t>
            </a:r>
          </a:p>
          <a:p>
            <a:r>
              <a:rPr lang="cs-CZ" sz="3200" dirty="0"/>
              <a:t>t</a:t>
            </a:r>
            <a:r>
              <a:rPr lang="cs-CZ" sz="3200" dirty="0" smtClean="0"/>
              <a:t>řpytit se, zpytovat, pykat, </a:t>
            </a:r>
          </a:p>
          <a:p>
            <a:r>
              <a:rPr lang="cs-CZ" sz="3200" dirty="0" smtClean="0"/>
              <a:t>pýr, pýřit se, čepýřit se,</a:t>
            </a:r>
          </a:p>
          <a:p>
            <a:r>
              <a:rPr lang="cs-CZ" sz="3200" dirty="0" err="1" smtClean="0"/>
              <a:t>Spytihněv</a:t>
            </a:r>
            <a:endParaRPr lang="cs-CZ" sz="3200" dirty="0" smtClean="0"/>
          </a:p>
          <a:p>
            <a:endParaRPr lang="cs-CZ" sz="3200" dirty="0"/>
          </a:p>
          <a:p>
            <a:r>
              <a:rPr lang="cs-CZ" sz="2400" dirty="0" smtClean="0"/>
              <a:t>Po obojetné souhlásce </a:t>
            </a:r>
            <a:r>
              <a:rPr lang="cs-CZ" sz="2400" dirty="0"/>
              <a:t>p</a:t>
            </a:r>
            <a:r>
              <a:rPr lang="cs-CZ" sz="2400" dirty="0" smtClean="0"/>
              <a:t> píšeme uvnitř slov většinou </a:t>
            </a:r>
          </a:p>
          <a:p>
            <a:r>
              <a:rPr lang="cs-CZ" sz="2400" dirty="0" smtClean="0"/>
              <a:t>měkké i,</a:t>
            </a:r>
            <a:r>
              <a:rPr lang="cs-CZ" sz="2400" dirty="0" err="1" smtClean="0"/>
              <a:t>í</a:t>
            </a:r>
            <a:r>
              <a:rPr lang="cs-CZ" sz="2400" dirty="0" smtClean="0"/>
              <a:t>. Ve vyjmenovaných slovech a ve slovech příbuzných píšeme y, </a:t>
            </a:r>
            <a:r>
              <a:rPr lang="cs-CZ" sz="2400" dirty="0" err="1" smtClean="0"/>
              <a:t>ý</a:t>
            </a:r>
            <a:r>
              <a:rPr lang="cs-CZ" sz="2400" dirty="0" smtClean="0"/>
              <a:t>.</a:t>
            </a:r>
          </a:p>
        </p:txBody>
      </p:sp>
      <p:pic>
        <p:nvPicPr>
          <p:cNvPr id="5" name="Picture 2" descr="C:\Documents and Settings\Admin\Local Settings\Temporary Internet Files\Content.IE5\O5EM361I\MC900444736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620688"/>
            <a:ext cx="1686312" cy="21837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323528" y="332656"/>
            <a:ext cx="5976664" cy="432048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395536" y="332656"/>
            <a:ext cx="5976664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Napiš vyjmenovaná slova po P. Některá spoj s obrázkem: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851920" y="1052736"/>
            <a:ext cx="1656184" cy="43204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5652120" y="1052736"/>
            <a:ext cx="1296144" cy="43204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7236296" y="1052736"/>
            <a:ext cx="1656184" cy="43204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2123728" y="2348880"/>
            <a:ext cx="1656184" cy="43204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251520" y="1700808"/>
            <a:ext cx="1656184" cy="43204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1763688" y="1052736"/>
            <a:ext cx="1656184" cy="43204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5796136" y="1700808"/>
            <a:ext cx="1656184" cy="43204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5724128" y="2348880"/>
            <a:ext cx="2016224" cy="43204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323528" y="2348880"/>
            <a:ext cx="1656184" cy="43204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3923928" y="2348880"/>
            <a:ext cx="1656184" cy="43204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3851920" y="1700808"/>
            <a:ext cx="1656184" cy="43204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/>
          <p:cNvSpPr/>
          <p:nvPr/>
        </p:nvSpPr>
        <p:spPr>
          <a:xfrm>
            <a:off x="2051720" y="1700808"/>
            <a:ext cx="1656184" cy="43204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251520" y="1052736"/>
            <a:ext cx="1296144" cy="43204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27" name="Picture 3" descr="C:\Documents and Settings\Admin\Local Settings\Temporary Internet Files\Content.IE5\O5EM361I\MC900441314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725144"/>
            <a:ext cx="1587624" cy="1587624"/>
          </a:xfrm>
          <a:prstGeom prst="rect">
            <a:avLst/>
          </a:prstGeom>
          <a:noFill/>
        </p:spPr>
      </p:pic>
      <p:pic>
        <p:nvPicPr>
          <p:cNvPr id="1028" name="Picture 4" descr="C:\Documents and Settings\Admin\Local Settings\Temporary Internet Files\Content.IE5\1V59TOP5\MP900449098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3140968"/>
            <a:ext cx="1798799" cy="1772816"/>
          </a:xfrm>
          <a:prstGeom prst="rect">
            <a:avLst/>
          </a:prstGeom>
          <a:noFill/>
        </p:spPr>
      </p:pic>
      <p:pic>
        <p:nvPicPr>
          <p:cNvPr id="1029" name="Picture 5" descr="C:\Documents and Settings\Admin\Local Settings\Temporary Internet Files\Content.IE5\1V59TOP5\MP900448602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48264" y="4725144"/>
            <a:ext cx="1653794" cy="1656184"/>
          </a:xfrm>
          <a:prstGeom prst="rect">
            <a:avLst/>
          </a:prstGeom>
          <a:noFill/>
        </p:spPr>
      </p:pic>
      <p:pic>
        <p:nvPicPr>
          <p:cNvPr id="1030" name="Picture 6" descr="C:\Documents and Settings\Admin\Local Settings\Temporary Internet Files\Content.IE5\VLD3FGHW\MP900406499[1]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23928" y="4869160"/>
            <a:ext cx="1861111" cy="1235894"/>
          </a:xfrm>
          <a:prstGeom prst="rect">
            <a:avLst/>
          </a:prstGeom>
          <a:noFill/>
        </p:spPr>
      </p:pic>
      <p:pic>
        <p:nvPicPr>
          <p:cNvPr id="1031" name="Picture 7" descr="C:\Documents and Settings\Admin\Local Settings\Temporary Internet Files\Content.IE5\VLD3FGHW\MC900384220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44008" y="3212976"/>
            <a:ext cx="1822399" cy="11301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5220072" y="1412776"/>
            <a:ext cx="3168352" cy="468052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323528" y="1628800"/>
            <a:ext cx="3600400" cy="446449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Elipsa 2"/>
          <p:cNvSpPr/>
          <p:nvPr/>
        </p:nvSpPr>
        <p:spPr>
          <a:xfrm>
            <a:off x="179512" y="332656"/>
            <a:ext cx="2880320" cy="100811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395536" y="404664"/>
            <a:ext cx="828092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Rozlišuj:</a:t>
            </a:r>
          </a:p>
          <a:p>
            <a:endParaRPr lang="cs-CZ" sz="2800" dirty="0" smtClean="0"/>
          </a:p>
          <a:p>
            <a:endParaRPr lang="cs-CZ" sz="2800" dirty="0"/>
          </a:p>
          <a:p>
            <a:r>
              <a:rPr lang="cs-CZ" sz="2800" dirty="0" smtClean="0"/>
              <a:t>Pýcha (pyšný)                                   píchá ( trn)</a:t>
            </a:r>
          </a:p>
          <a:p>
            <a:r>
              <a:rPr lang="cs-CZ" sz="2000" dirty="0" smtClean="0"/>
              <a:t>Pýcha je špatná vlastnost.                                      Trn kaktusu píchá.</a:t>
            </a:r>
          </a:p>
          <a:p>
            <a:endParaRPr lang="cs-CZ" sz="2000" dirty="0"/>
          </a:p>
          <a:p>
            <a:r>
              <a:rPr lang="cs-CZ" sz="2800" dirty="0" smtClean="0"/>
              <a:t>Na pysku (na rtu)                             na písku (písek)</a:t>
            </a:r>
          </a:p>
          <a:p>
            <a:r>
              <a:rPr lang="cs-CZ" sz="2000" dirty="0" smtClean="0"/>
              <a:t>Na pysku krávy seděla moucha.                             Děti staví na písku hrad.</a:t>
            </a:r>
          </a:p>
          <a:p>
            <a:endParaRPr lang="cs-CZ" sz="2000" dirty="0"/>
          </a:p>
          <a:p>
            <a:r>
              <a:rPr lang="cs-CZ" sz="2800" dirty="0" smtClean="0"/>
              <a:t>Pyl (žlutý prášek)                               pil (tekutinu)</a:t>
            </a:r>
          </a:p>
          <a:p>
            <a:r>
              <a:rPr lang="cs-CZ" sz="2000" dirty="0" smtClean="0"/>
              <a:t>Včely sbírají pyl.                                                           Tatínek pil kávu.</a:t>
            </a:r>
          </a:p>
          <a:p>
            <a:endParaRPr lang="cs-CZ" sz="2000" dirty="0"/>
          </a:p>
          <a:p>
            <a:r>
              <a:rPr lang="cs-CZ" sz="2800" dirty="0" smtClean="0"/>
              <a:t>Opylovat (pylem)                                opilovat (pilníkem)</a:t>
            </a:r>
          </a:p>
          <a:p>
            <a:r>
              <a:rPr lang="cs-CZ" sz="2000" dirty="0" smtClean="0"/>
              <a:t>Čmelák opyloval jetel.                                                  Zámečník opiloval klíč.</a:t>
            </a:r>
          </a:p>
          <a:p>
            <a:endParaRPr lang="cs-CZ" sz="2000" dirty="0"/>
          </a:p>
          <a:p>
            <a:endParaRPr lang="cs-CZ" sz="2800" dirty="0" smtClean="0"/>
          </a:p>
          <a:p>
            <a:endParaRPr lang="cs-CZ" sz="2800" dirty="0"/>
          </a:p>
          <a:p>
            <a:endParaRPr lang="cs-CZ" sz="2800" dirty="0"/>
          </a:p>
        </p:txBody>
      </p:sp>
      <p:sp>
        <p:nvSpPr>
          <p:cNvPr id="7" name="Obdélník 6"/>
          <p:cNvSpPr/>
          <p:nvPr/>
        </p:nvSpPr>
        <p:spPr>
          <a:xfrm>
            <a:off x="4211960" y="1484784"/>
            <a:ext cx="720080" cy="46085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endParaRPr lang="cs-CZ" dirty="0"/>
          </a:p>
        </p:txBody>
      </p:sp>
      <p:pic>
        <p:nvPicPr>
          <p:cNvPr id="2050" name="Picture 2" descr="C:\Documents and Settings\Admin\Local Settings\Temporary Internet Files\Content.IE5\Y9XAWY88\MC90012276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188640"/>
            <a:ext cx="1440160" cy="11851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aoblený obdélník 7"/>
          <p:cNvSpPr/>
          <p:nvPr/>
        </p:nvSpPr>
        <p:spPr>
          <a:xfrm>
            <a:off x="395536" y="4869160"/>
            <a:ext cx="4464496" cy="129614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4932040" y="1844824"/>
            <a:ext cx="3168352" cy="288032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467544" y="1844824"/>
            <a:ext cx="3024336" cy="273630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Elipsa 1"/>
          <p:cNvSpPr/>
          <p:nvPr/>
        </p:nvSpPr>
        <p:spPr>
          <a:xfrm>
            <a:off x="0" y="332656"/>
            <a:ext cx="2880320" cy="100811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Rozlišuj: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467544" y="1844824"/>
            <a:ext cx="763284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Slepýš (živočich)                           slepíš ( lepidlem)</a:t>
            </a:r>
          </a:p>
          <a:p>
            <a:r>
              <a:rPr lang="cs-CZ" sz="2000" dirty="0" smtClean="0"/>
              <a:t>Slepýš je beznohá ještěrka.                                 Slepíš rozbitý hrneček?</a:t>
            </a:r>
          </a:p>
          <a:p>
            <a:endParaRPr lang="cs-CZ" sz="2000" dirty="0"/>
          </a:p>
          <a:p>
            <a:r>
              <a:rPr lang="cs-CZ" sz="2800" dirty="0" smtClean="0"/>
              <a:t>Pych (krádež)                                  vpich (od jehly)</a:t>
            </a:r>
          </a:p>
          <a:p>
            <a:r>
              <a:rPr lang="cs-CZ" sz="2000" dirty="0" smtClean="0"/>
              <a:t>Pytlák se chytá na pych.                                        Vpich od jehly se zahojí.</a:t>
            </a:r>
          </a:p>
          <a:p>
            <a:endParaRPr lang="cs-CZ" sz="2000" dirty="0"/>
          </a:p>
          <a:p>
            <a:endParaRPr lang="cs-CZ" sz="2000" dirty="0" smtClean="0"/>
          </a:p>
          <a:p>
            <a:endParaRPr lang="cs-CZ" sz="2000" dirty="0"/>
          </a:p>
          <a:p>
            <a:endParaRPr lang="cs-CZ" sz="2000" dirty="0" smtClean="0"/>
          </a:p>
          <a:p>
            <a:r>
              <a:rPr lang="cs-CZ" sz="2800" dirty="0" smtClean="0"/>
              <a:t>Koncovky sloves:</a:t>
            </a:r>
          </a:p>
          <a:p>
            <a:endParaRPr lang="cs-CZ" sz="2000" dirty="0"/>
          </a:p>
          <a:p>
            <a:r>
              <a:rPr lang="cs-CZ" sz="2000" dirty="0" err="1" smtClean="0"/>
              <a:t>Koupiti</a:t>
            </a:r>
            <a:r>
              <a:rPr lang="cs-CZ" sz="2000" dirty="0" smtClean="0"/>
              <a:t>, </a:t>
            </a:r>
            <a:r>
              <a:rPr lang="cs-CZ" sz="2000" dirty="0" err="1" smtClean="0"/>
              <a:t>lepiti</a:t>
            </a:r>
            <a:r>
              <a:rPr lang="cs-CZ" sz="2000" dirty="0" smtClean="0"/>
              <a:t>, </a:t>
            </a:r>
            <a:r>
              <a:rPr lang="cs-CZ" sz="2000" dirty="0" err="1" smtClean="0"/>
              <a:t>topiti</a:t>
            </a:r>
            <a:r>
              <a:rPr lang="cs-CZ" sz="2000" dirty="0" smtClean="0"/>
              <a:t>, </a:t>
            </a:r>
            <a:r>
              <a:rPr lang="cs-CZ" sz="2000" dirty="0" err="1" smtClean="0"/>
              <a:t>loupiti</a:t>
            </a:r>
            <a:r>
              <a:rPr lang="cs-CZ" sz="2000" dirty="0" smtClean="0"/>
              <a:t> </a:t>
            </a:r>
            <a:endParaRPr lang="cs-CZ" sz="2000" dirty="0"/>
          </a:p>
        </p:txBody>
      </p:sp>
      <p:sp>
        <p:nvSpPr>
          <p:cNvPr id="7" name="Obdélník 6"/>
          <p:cNvSpPr/>
          <p:nvPr/>
        </p:nvSpPr>
        <p:spPr>
          <a:xfrm>
            <a:off x="3779912" y="1916832"/>
            <a:ext cx="792088" cy="27363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 smtClean="0"/>
              <a:t>X</a:t>
            </a:r>
          </a:p>
          <a:p>
            <a:pPr algn="ctr"/>
            <a:r>
              <a:rPr lang="cs-CZ" dirty="0"/>
              <a:t>x</a:t>
            </a:r>
          </a:p>
        </p:txBody>
      </p:sp>
      <p:pic>
        <p:nvPicPr>
          <p:cNvPr id="3074" name="Picture 2" descr="C:\Documents and Settings\Admin\Local Settings\Temporary Internet Files\Content.IE5\Y9XAWY88\MC90033029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404664"/>
            <a:ext cx="1813711" cy="1001917"/>
          </a:xfrm>
          <a:prstGeom prst="rect">
            <a:avLst/>
          </a:prstGeom>
          <a:noFill/>
        </p:spPr>
      </p:pic>
      <p:pic>
        <p:nvPicPr>
          <p:cNvPr id="3075" name="Picture 3" descr="C:\Documents and Settings\Admin\Local Settings\Temporary Internet Files\Content.IE5\VLD3FGHW\MC90034078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0232" y="260648"/>
            <a:ext cx="1414577" cy="1416406"/>
          </a:xfrm>
          <a:prstGeom prst="rect">
            <a:avLst/>
          </a:prstGeom>
          <a:noFill/>
        </p:spPr>
      </p:pic>
      <p:pic>
        <p:nvPicPr>
          <p:cNvPr id="3076" name="Picture 4" descr="C:\Documents and Settings\Admin\Local Settings\Temporary Internet Files\Content.IE5\VLD3FGHW\MP900309618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336" y="5013176"/>
            <a:ext cx="810421" cy="1136104"/>
          </a:xfrm>
          <a:prstGeom prst="rect">
            <a:avLst/>
          </a:prstGeom>
          <a:noFill/>
        </p:spPr>
      </p:pic>
      <p:pic>
        <p:nvPicPr>
          <p:cNvPr id="3077" name="Picture 5" descr="C:\Documents and Settings\Admin\Local Settings\Temporary Internet Files\Content.IE5\Y9XAWY88\MC900230497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36096" y="5013176"/>
            <a:ext cx="1070249" cy="11584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323528" y="332656"/>
            <a:ext cx="5976664" cy="432048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395536" y="332656"/>
            <a:ext cx="5976664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Napiš vyjmenovaná slova po P. Některá spoj s obrázkem: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779912" y="1052736"/>
            <a:ext cx="1656184" cy="43204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pysk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5652120" y="1052736"/>
            <a:ext cx="1296144" cy="43204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netopýr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7236296" y="1052736"/>
            <a:ext cx="1656184" cy="43204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slepýš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323528" y="2348880"/>
            <a:ext cx="1656184" cy="43204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pykat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251520" y="1700808"/>
            <a:ext cx="1656184" cy="43204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pyl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1763688" y="1052736"/>
            <a:ext cx="1656184" cy="43204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pytel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5652120" y="1700808"/>
            <a:ext cx="1656184" cy="43204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Třpytit se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3995936" y="2348880"/>
            <a:ext cx="2016224" cy="43204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Pýřit se</a:t>
            </a:r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>
            <a:off x="7487816" y="1700808"/>
            <a:ext cx="1656184" cy="43204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zpytovat</a:t>
            </a:r>
            <a:endParaRPr lang="cs-CZ" dirty="0"/>
          </a:p>
        </p:txBody>
      </p:sp>
      <p:sp>
        <p:nvSpPr>
          <p:cNvPr id="13" name="Obdélník 12"/>
          <p:cNvSpPr/>
          <p:nvPr/>
        </p:nvSpPr>
        <p:spPr>
          <a:xfrm>
            <a:off x="2195736" y="2348880"/>
            <a:ext cx="1656184" cy="43204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pýr</a:t>
            </a:r>
            <a:endParaRPr lang="cs-CZ" dirty="0"/>
          </a:p>
        </p:txBody>
      </p:sp>
      <p:sp>
        <p:nvSpPr>
          <p:cNvPr id="14" name="Obdélník 13"/>
          <p:cNvSpPr/>
          <p:nvPr/>
        </p:nvSpPr>
        <p:spPr>
          <a:xfrm>
            <a:off x="3851920" y="1700808"/>
            <a:ext cx="1656184" cy="43204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klopýtat</a:t>
            </a:r>
            <a:endParaRPr lang="cs-CZ" dirty="0"/>
          </a:p>
        </p:txBody>
      </p:sp>
      <p:sp>
        <p:nvSpPr>
          <p:cNvPr id="15" name="Obdélník 14"/>
          <p:cNvSpPr/>
          <p:nvPr/>
        </p:nvSpPr>
        <p:spPr>
          <a:xfrm>
            <a:off x="2051720" y="1700808"/>
            <a:ext cx="1656184" cy="43204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kopyto</a:t>
            </a:r>
            <a:endParaRPr lang="cs-CZ" dirty="0"/>
          </a:p>
        </p:txBody>
      </p:sp>
      <p:sp>
        <p:nvSpPr>
          <p:cNvPr id="16" name="Obdélník 15"/>
          <p:cNvSpPr/>
          <p:nvPr/>
        </p:nvSpPr>
        <p:spPr>
          <a:xfrm>
            <a:off x="251520" y="1052736"/>
            <a:ext cx="1296144" cy="43204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pýcha</a:t>
            </a:r>
            <a:endParaRPr lang="cs-CZ" dirty="0"/>
          </a:p>
        </p:txBody>
      </p:sp>
      <p:pic>
        <p:nvPicPr>
          <p:cNvPr id="1027" name="Picture 3" descr="C:\Documents and Settings\Admin\Local Settings\Temporary Internet Files\Content.IE5\O5EM361I\MC900441314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725144"/>
            <a:ext cx="1587624" cy="1587624"/>
          </a:xfrm>
          <a:prstGeom prst="rect">
            <a:avLst/>
          </a:prstGeom>
          <a:noFill/>
        </p:spPr>
      </p:pic>
      <p:pic>
        <p:nvPicPr>
          <p:cNvPr id="1028" name="Picture 4" descr="C:\Documents and Settings\Admin\Local Settings\Temporary Internet Files\Content.IE5\1V59TOP5\MP900449098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3140968"/>
            <a:ext cx="1798799" cy="1772816"/>
          </a:xfrm>
          <a:prstGeom prst="rect">
            <a:avLst/>
          </a:prstGeom>
          <a:noFill/>
        </p:spPr>
      </p:pic>
      <p:pic>
        <p:nvPicPr>
          <p:cNvPr id="1029" name="Picture 5" descr="C:\Documents and Settings\Admin\Local Settings\Temporary Internet Files\Content.IE5\1V59TOP5\MP900448602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48264" y="4725144"/>
            <a:ext cx="1653794" cy="1656184"/>
          </a:xfrm>
          <a:prstGeom prst="rect">
            <a:avLst/>
          </a:prstGeom>
          <a:noFill/>
        </p:spPr>
      </p:pic>
      <p:pic>
        <p:nvPicPr>
          <p:cNvPr id="1030" name="Picture 6" descr="C:\Documents and Settings\Admin\Local Settings\Temporary Internet Files\Content.IE5\VLD3FGHW\MP900406499[1]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23928" y="4869160"/>
            <a:ext cx="1861111" cy="1235894"/>
          </a:xfrm>
          <a:prstGeom prst="rect">
            <a:avLst/>
          </a:prstGeom>
          <a:noFill/>
        </p:spPr>
      </p:pic>
      <p:pic>
        <p:nvPicPr>
          <p:cNvPr id="1031" name="Picture 7" descr="C:\Documents and Settings\Admin\Local Settings\Temporary Internet Files\Content.IE5\VLD3FGHW\MC900384220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44008" y="3212976"/>
            <a:ext cx="1822399" cy="1130198"/>
          </a:xfrm>
          <a:prstGeom prst="rect">
            <a:avLst/>
          </a:prstGeom>
          <a:noFill/>
        </p:spPr>
      </p:pic>
      <p:sp>
        <p:nvSpPr>
          <p:cNvPr id="22" name="TextovéPole 21"/>
          <p:cNvSpPr txBox="1"/>
          <p:nvPr/>
        </p:nvSpPr>
        <p:spPr>
          <a:xfrm>
            <a:off x="6588224" y="188640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</a:p>
          <a:p>
            <a:endParaRPr lang="cs-CZ" dirty="0"/>
          </a:p>
        </p:txBody>
      </p:sp>
      <p:sp>
        <p:nvSpPr>
          <p:cNvPr id="23" name="Obdélník 22"/>
          <p:cNvSpPr/>
          <p:nvPr/>
        </p:nvSpPr>
        <p:spPr>
          <a:xfrm>
            <a:off x="6372200" y="2348880"/>
            <a:ext cx="2016224" cy="43204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čepýřit se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261</Words>
  <Application>Microsoft Office PowerPoint</Application>
  <PresentationFormat>Předvádění na obrazovce (4:3)</PresentationFormat>
  <Paragraphs>85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</vt:vector>
  </TitlesOfParts>
  <Company> 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 </dc:creator>
  <cp:lastModifiedBy>Pavel Vlček</cp:lastModifiedBy>
  <cp:revision>5</cp:revision>
  <dcterms:created xsi:type="dcterms:W3CDTF">2013-04-03T15:58:20Z</dcterms:created>
  <dcterms:modified xsi:type="dcterms:W3CDTF">2013-09-22T15:57:02Z</dcterms:modified>
</cp:coreProperties>
</file>