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F731B-E0D2-409F-B5DB-6B565439A4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F57BD-16A8-485E-A953-FA0C57CA46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28794" y="2391313"/>
            <a:ext cx="5149679" cy="132343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61404" y="3929066"/>
            <a:ext cx="6696744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dirty="0" smtClean="0"/>
              <a:t>slova  po P</a:t>
            </a:r>
          </a:p>
          <a:p>
            <a:pPr algn="ctr"/>
            <a:r>
              <a:rPr lang="cs-CZ" sz="3600" i="1" dirty="0" smtClean="0"/>
              <a:t>cvičení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286000" y="55775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smtClean="0"/>
              <a:t>VY_32_INOVACE_209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láček 11"/>
          <p:cNvSpPr/>
          <p:nvPr/>
        </p:nvSpPr>
        <p:spPr>
          <a:xfrm>
            <a:off x="179512" y="260648"/>
            <a:ext cx="2736304" cy="72008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děrná páska 2"/>
          <p:cNvSpPr/>
          <p:nvPr/>
        </p:nvSpPr>
        <p:spPr>
          <a:xfrm>
            <a:off x="1475656" y="1124744"/>
            <a:ext cx="2736304" cy="1224136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pýt</a:t>
            </a:r>
            <a:r>
              <a:rPr lang="cs-CZ" sz="2800" dirty="0" smtClean="0"/>
              <a:t> </a:t>
            </a:r>
            <a:r>
              <a:rPr lang="cs-CZ" sz="2800" dirty="0" err="1" smtClean="0"/>
              <a:t>ko</a:t>
            </a:r>
            <a:r>
              <a:rPr lang="cs-CZ" sz="2800" dirty="0" smtClean="0"/>
              <a:t> </a:t>
            </a:r>
            <a:r>
              <a:rPr lang="cs-CZ" sz="2800" dirty="0" err="1" smtClean="0"/>
              <a:t>ko</a:t>
            </a:r>
            <a:endParaRPr lang="cs-CZ" sz="2800" dirty="0"/>
          </a:p>
        </p:txBody>
      </p:sp>
      <p:sp>
        <p:nvSpPr>
          <p:cNvPr id="4" name="Vývojový diagram: děrná páska 3"/>
          <p:cNvSpPr/>
          <p:nvPr/>
        </p:nvSpPr>
        <p:spPr>
          <a:xfrm>
            <a:off x="6156176" y="1124744"/>
            <a:ext cx="2736304" cy="1224136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p</a:t>
            </a:r>
            <a:r>
              <a:rPr lang="cs-CZ" sz="2800" dirty="0" err="1" smtClean="0"/>
              <a:t>ý</a:t>
            </a:r>
            <a:r>
              <a:rPr lang="cs-CZ" sz="2800" dirty="0" smtClean="0"/>
              <a:t> ní </a:t>
            </a:r>
            <a:r>
              <a:rPr lang="cs-CZ" sz="2800" dirty="0" err="1" smtClean="0"/>
              <a:t>tá</a:t>
            </a:r>
            <a:r>
              <a:rPr lang="cs-CZ" sz="2800" dirty="0" smtClean="0"/>
              <a:t> </a:t>
            </a:r>
            <a:r>
              <a:rPr lang="cs-CZ" sz="2800" dirty="0" err="1" smtClean="0"/>
              <a:t>klo</a:t>
            </a:r>
            <a:endParaRPr lang="cs-CZ" sz="2800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5076056" y="3068960"/>
            <a:ext cx="2736304" cy="1224136"/>
          </a:xfrm>
          <a:prstGeom prst="flowChartPunchedTap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ka</a:t>
            </a:r>
            <a:r>
              <a:rPr lang="cs-CZ" sz="2800" dirty="0" smtClean="0"/>
              <a:t> třpyt</a:t>
            </a:r>
            <a:endParaRPr lang="cs-CZ" sz="2800" dirty="0"/>
          </a:p>
        </p:txBody>
      </p:sp>
      <p:sp>
        <p:nvSpPr>
          <p:cNvPr id="8" name="Vývojový diagram: děrná páska 7"/>
          <p:cNvSpPr/>
          <p:nvPr/>
        </p:nvSpPr>
        <p:spPr>
          <a:xfrm>
            <a:off x="5868144" y="4941168"/>
            <a:ext cx="2736304" cy="1224136"/>
          </a:xfrm>
          <a:prstGeom prst="flowChartPunchedTap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k</a:t>
            </a:r>
            <a:r>
              <a:rPr lang="cs-CZ" sz="2800" dirty="0" err="1" smtClean="0"/>
              <a:t>a</a:t>
            </a:r>
            <a:r>
              <a:rPr lang="cs-CZ" sz="2800" dirty="0" smtClean="0"/>
              <a:t> </a:t>
            </a:r>
            <a:r>
              <a:rPr lang="cs-CZ" sz="2800" dirty="0" err="1" smtClean="0"/>
              <a:t>chav</a:t>
            </a:r>
            <a:r>
              <a:rPr lang="cs-CZ" sz="2800" dirty="0" smtClean="0"/>
              <a:t> </a:t>
            </a:r>
            <a:r>
              <a:rPr lang="cs-CZ" sz="2800" dirty="0" err="1" smtClean="0"/>
              <a:t>pý</a:t>
            </a:r>
            <a:endParaRPr lang="cs-CZ" sz="2800" dirty="0"/>
          </a:p>
        </p:txBody>
      </p:sp>
      <p:sp>
        <p:nvSpPr>
          <p:cNvPr id="9" name="Vývojový diagram: děrná páska 8"/>
          <p:cNvSpPr/>
          <p:nvPr/>
        </p:nvSpPr>
        <p:spPr>
          <a:xfrm>
            <a:off x="1187624" y="3068960"/>
            <a:ext cx="2736304" cy="1224136"/>
          </a:xfrm>
          <a:prstGeom prst="flowChartPunchedTap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p</a:t>
            </a:r>
            <a:r>
              <a:rPr lang="cs-CZ" sz="2800" dirty="0" err="1" smtClean="0"/>
              <a:t>y</a:t>
            </a:r>
            <a:r>
              <a:rPr lang="cs-CZ" sz="2800" dirty="0" smtClean="0"/>
              <a:t> vat </a:t>
            </a:r>
            <a:r>
              <a:rPr lang="cs-CZ" sz="2800" dirty="0" err="1" smtClean="0"/>
              <a:t>lo</a:t>
            </a:r>
            <a:r>
              <a:rPr lang="cs-CZ" sz="2800" dirty="0" smtClean="0"/>
              <a:t> o</a:t>
            </a:r>
            <a:endParaRPr lang="cs-CZ" sz="2800" dirty="0"/>
          </a:p>
        </p:txBody>
      </p:sp>
      <p:sp>
        <p:nvSpPr>
          <p:cNvPr id="10" name="Vývojový diagram: děrná páska 9"/>
          <p:cNvSpPr/>
          <p:nvPr/>
        </p:nvSpPr>
        <p:spPr>
          <a:xfrm>
            <a:off x="1979712" y="4869160"/>
            <a:ext cx="2736304" cy="1224136"/>
          </a:xfrm>
          <a:prstGeom prst="flowChartPunchedTap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p</a:t>
            </a:r>
            <a:r>
              <a:rPr lang="cs-CZ" sz="2800" dirty="0" smtClean="0"/>
              <a:t>ysk </a:t>
            </a:r>
            <a:r>
              <a:rPr lang="cs-CZ" sz="2800" dirty="0" err="1" smtClean="0"/>
              <a:t>ko</a:t>
            </a:r>
            <a:r>
              <a:rPr lang="cs-CZ" sz="2800" dirty="0" smtClean="0"/>
              <a:t> </a:t>
            </a:r>
            <a:r>
              <a:rPr lang="cs-CZ" sz="2800" dirty="0" err="1" smtClean="0"/>
              <a:t>pta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046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 za slabik slova:</a:t>
            </a:r>
            <a:endParaRPr lang="cs-CZ" dirty="0"/>
          </a:p>
        </p:txBody>
      </p:sp>
      <p:sp>
        <p:nvSpPr>
          <p:cNvPr id="13" name="Vývojový diagram: ukončení 12"/>
          <p:cNvSpPr/>
          <p:nvPr/>
        </p:nvSpPr>
        <p:spPr>
          <a:xfrm>
            <a:off x="1403648" y="4365104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ukončení 13"/>
          <p:cNvSpPr/>
          <p:nvPr/>
        </p:nvSpPr>
        <p:spPr>
          <a:xfrm>
            <a:off x="1619672" y="2492896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ukončení 14"/>
          <p:cNvSpPr/>
          <p:nvPr/>
        </p:nvSpPr>
        <p:spPr>
          <a:xfrm>
            <a:off x="5364088" y="4437112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ukončení 15"/>
          <p:cNvSpPr/>
          <p:nvPr/>
        </p:nvSpPr>
        <p:spPr>
          <a:xfrm>
            <a:off x="6012160" y="2492896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ukončení 16"/>
          <p:cNvSpPr/>
          <p:nvPr/>
        </p:nvSpPr>
        <p:spPr>
          <a:xfrm>
            <a:off x="2339752" y="6237312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ukončení 17"/>
          <p:cNvSpPr/>
          <p:nvPr/>
        </p:nvSpPr>
        <p:spPr>
          <a:xfrm>
            <a:off x="6012160" y="6309320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996952"/>
            <a:ext cx="8424936" cy="17281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395536" y="0"/>
            <a:ext cx="5400600" cy="11967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536" y="1397000"/>
          <a:ext cx="7920880" cy="128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</a:tblGrid>
              <a:tr h="619956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TU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</a:p>
                    <a:p>
                      <a:r>
                        <a:rPr lang="cs-CZ" dirty="0" smtClean="0"/>
                        <a:t>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</a:p>
                    <a:p>
                      <a:r>
                        <a:rPr lang="cs-CZ" dirty="0" smtClean="0"/>
                        <a:t>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</a:p>
                    <a:p>
                      <a:r>
                        <a:rPr lang="cs-CZ" dirty="0" smtClean="0"/>
                        <a:t>ZP-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</a:p>
                    <a:p>
                      <a:r>
                        <a:rPr lang="cs-CZ" dirty="0" smtClean="0"/>
                        <a:t>ČA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</a:p>
                    <a:p>
                      <a:r>
                        <a:rPr lang="cs-CZ" dirty="0" smtClean="0"/>
                        <a:t>SEŇ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</a:p>
                    <a:p>
                      <a:r>
                        <a:rPr lang="cs-CZ" dirty="0" smtClean="0"/>
                        <a:t>ZP-</a:t>
                      </a:r>
                      <a:endParaRPr lang="cs-CZ" dirty="0"/>
                    </a:p>
                  </a:txBody>
                  <a:tcPr/>
                </a:tc>
              </a:tr>
              <a:tr h="619956"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</a:p>
                    <a:p>
                      <a:r>
                        <a:rPr lang="cs-CZ" dirty="0" smtClean="0"/>
                        <a:t>VEJ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</a:p>
                    <a:p>
                      <a:r>
                        <a:rPr lang="cs-CZ" dirty="0" smtClean="0"/>
                        <a:t>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</a:p>
                    <a:p>
                      <a:r>
                        <a:rPr lang="cs-CZ" dirty="0" smtClean="0"/>
                        <a:t>KLO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</a:p>
                    <a:p>
                      <a:r>
                        <a:rPr lang="cs-CZ" dirty="0" smtClean="0"/>
                        <a:t>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</a:p>
                    <a:p>
                      <a:r>
                        <a:rPr lang="cs-CZ" dirty="0" smtClean="0"/>
                        <a:t>ŠP_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</a:p>
                    <a:p>
                      <a:r>
                        <a:rPr lang="cs-CZ" dirty="0" smtClean="0"/>
                        <a:t>TŘP-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</a:p>
                    <a:p>
                      <a:r>
                        <a:rPr lang="cs-CZ" dirty="0" smtClean="0"/>
                        <a:t>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</a:p>
                    <a:p>
                      <a:r>
                        <a:rPr lang="cs-CZ" dirty="0" smtClean="0"/>
                        <a:t>VÁ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83568" y="33265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poházené slabiky podle číselného pořadí: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14096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__________________________________________________________________</a:t>
            </a:r>
          </a:p>
          <a:p>
            <a:endParaRPr lang="cs-CZ" dirty="0"/>
          </a:p>
          <a:p>
            <a:r>
              <a:rPr lang="cs-CZ" dirty="0" smtClean="0"/>
              <a:t>__________________________________________________________________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5229200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P-</a:t>
            </a:r>
            <a:r>
              <a:rPr lang="cs-CZ" sz="2000" dirty="0" err="1" smtClean="0"/>
              <a:t>lníček</a:t>
            </a:r>
            <a:r>
              <a:rPr lang="cs-CZ" sz="2000" dirty="0" smtClean="0"/>
              <a:t>, p-lot, p-</a:t>
            </a:r>
            <a:r>
              <a:rPr lang="cs-CZ" sz="2000" dirty="0" err="1" smtClean="0"/>
              <a:t>smo</a:t>
            </a:r>
            <a:r>
              <a:rPr lang="cs-CZ" sz="2000" dirty="0" smtClean="0"/>
              <a:t>, p-</a:t>
            </a:r>
            <a:r>
              <a:rPr lang="cs-CZ" sz="2000" dirty="0" err="1" smtClean="0"/>
              <a:t>vovar</a:t>
            </a:r>
            <a:r>
              <a:rPr lang="cs-CZ" sz="2000" dirty="0" smtClean="0"/>
              <a:t>, nap-</a:t>
            </a:r>
            <a:r>
              <a:rPr lang="cs-CZ" sz="2000" dirty="0" err="1" smtClean="0"/>
              <a:t>chnout</a:t>
            </a:r>
            <a:r>
              <a:rPr lang="cs-CZ" sz="2000" dirty="0" smtClean="0"/>
              <a:t>, koup-l, p-la, p-skle, p-</a:t>
            </a:r>
            <a:r>
              <a:rPr lang="cs-CZ" sz="2000" dirty="0" err="1" smtClean="0"/>
              <a:t>le</a:t>
            </a:r>
            <a:r>
              <a:rPr lang="cs-CZ" sz="2000" dirty="0" smtClean="0"/>
              <a:t>, </a:t>
            </a:r>
            <a:r>
              <a:rPr lang="cs-CZ" sz="2000" dirty="0" err="1" smtClean="0"/>
              <a:t>záp</a:t>
            </a:r>
            <a:r>
              <a:rPr lang="cs-CZ" sz="2000" dirty="0" smtClean="0"/>
              <a:t>-s, </a:t>
            </a:r>
            <a:r>
              <a:rPr lang="cs-CZ" sz="2000" dirty="0" err="1" smtClean="0"/>
              <a:t>pap</a:t>
            </a:r>
            <a:r>
              <a:rPr lang="cs-CZ" sz="2000" dirty="0" smtClean="0"/>
              <a:t>-</a:t>
            </a:r>
            <a:r>
              <a:rPr lang="cs-CZ" sz="2000" dirty="0" err="1" smtClean="0"/>
              <a:t>rnictví</a:t>
            </a:r>
            <a:r>
              <a:rPr lang="cs-CZ" sz="2000" dirty="0" smtClean="0"/>
              <a:t>, </a:t>
            </a:r>
            <a:r>
              <a:rPr lang="cs-CZ" sz="2000" dirty="0" err="1" smtClean="0"/>
              <a:t>zp</a:t>
            </a:r>
            <a:r>
              <a:rPr lang="cs-CZ" sz="2000" dirty="0" smtClean="0"/>
              <a:t>-</a:t>
            </a:r>
            <a:r>
              <a:rPr lang="cs-CZ" sz="2000" dirty="0" err="1" smtClean="0"/>
              <a:t>vá</a:t>
            </a:r>
            <a:r>
              <a:rPr lang="cs-CZ" sz="2000" dirty="0" smtClean="0"/>
              <a:t>, p-</a:t>
            </a:r>
            <a:r>
              <a:rPr lang="cs-CZ" sz="2000" dirty="0" err="1" smtClean="0"/>
              <a:t>smeno</a:t>
            </a:r>
            <a:r>
              <a:rPr lang="cs-CZ" sz="2000" dirty="0" smtClean="0"/>
              <a:t>, p-</a:t>
            </a:r>
            <a:r>
              <a:rPr lang="cs-CZ" sz="2000" dirty="0" err="1" smtClean="0"/>
              <a:t>skoviště</a:t>
            </a:r>
            <a:r>
              <a:rPr lang="cs-CZ" sz="2000" dirty="0" smtClean="0"/>
              <a:t>, p-</a:t>
            </a:r>
            <a:r>
              <a:rPr lang="cs-CZ" sz="2000" dirty="0" err="1" smtClean="0"/>
              <a:t>semný</a:t>
            </a:r>
            <a:r>
              <a:rPr lang="cs-CZ" sz="2000" dirty="0" smtClean="0"/>
              <a:t>, </a:t>
            </a:r>
            <a:r>
              <a:rPr lang="cs-CZ" sz="2000" dirty="0"/>
              <a:t>p</a:t>
            </a:r>
            <a:r>
              <a:rPr lang="cs-CZ" sz="2000" dirty="0" smtClean="0"/>
              <a:t>-la,</a:t>
            </a:r>
          </a:p>
          <a:p>
            <a:r>
              <a:rPr lang="cs-CZ" sz="2000" dirty="0" smtClean="0"/>
              <a:t> p-</a:t>
            </a:r>
            <a:r>
              <a:rPr lang="cs-CZ" sz="2000" dirty="0" err="1" smtClean="0"/>
              <a:t>ják</a:t>
            </a:r>
            <a:r>
              <a:rPr lang="cs-CZ" sz="2000" dirty="0" smtClean="0"/>
              <a:t>, p-</a:t>
            </a:r>
            <a:r>
              <a:rPr lang="cs-CZ" sz="2000" dirty="0" err="1" smtClean="0"/>
              <a:t>skovec</a:t>
            </a:r>
            <a:r>
              <a:rPr lang="cs-CZ" sz="2000" dirty="0" smtClean="0"/>
              <a:t>, </a:t>
            </a:r>
            <a:r>
              <a:rPr lang="cs-CZ" sz="2000" dirty="0" err="1" smtClean="0"/>
              <a:t>vyp</a:t>
            </a:r>
            <a:r>
              <a:rPr lang="cs-CZ" sz="2000" dirty="0" smtClean="0"/>
              <a:t>-</a:t>
            </a:r>
            <a:r>
              <a:rPr lang="cs-CZ" sz="2000" dirty="0" err="1" smtClean="0"/>
              <a:t>t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260648"/>
            <a:ext cx="5976664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26064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cestu po kamenech k pokladu. Musíš jít po správně napsaných slovech.</a:t>
            </a:r>
            <a:endParaRPr lang="cs-CZ" dirty="0"/>
          </a:p>
        </p:txBody>
      </p:sp>
      <p:sp>
        <p:nvSpPr>
          <p:cNvPr id="20" name="Elipsa 19"/>
          <p:cNvSpPr/>
          <p:nvPr/>
        </p:nvSpPr>
        <p:spPr>
          <a:xfrm>
            <a:off x="4716016" y="3068960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dopys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Elipsa 20"/>
          <p:cNvSpPr/>
          <p:nvPr/>
        </p:nvSpPr>
        <p:spPr>
          <a:xfrm>
            <a:off x="7092280" y="2852936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pícha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Elipsa 21"/>
          <p:cNvSpPr/>
          <p:nvPr/>
        </p:nvSpPr>
        <p:spPr>
          <a:xfrm>
            <a:off x="6084168" y="3789040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slepyce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3923928" y="407707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kopito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Elipsa 23"/>
          <p:cNvSpPr/>
          <p:nvPr/>
        </p:nvSpPr>
        <p:spPr>
          <a:xfrm>
            <a:off x="2123728" y="4005064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netopýr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395536" y="407707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pisk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1187624" y="4941168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pilot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7" name="Elipsa 26"/>
          <p:cNvSpPr/>
          <p:nvPr/>
        </p:nvSpPr>
        <p:spPr>
          <a:xfrm>
            <a:off x="2987824" y="4941168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pýseň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8" name="Elipsa 27"/>
          <p:cNvSpPr/>
          <p:nvPr/>
        </p:nvSpPr>
        <p:spPr>
          <a:xfrm>
            <a:off x="4788024" y="5013176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zápys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6588224" y="4941168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pyšný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5580112" y="5805264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pýří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1" name="Elipsa 30"/>
          <p:cNvSpPr/>
          <p:nvPr/>
        </p:nvSpPr>
        <p:spPr>
          <a:xfrm>
            <a:off x="3851920" y="5805264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Čepýří 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2" name="Elipsa 31"/>
          <p:cNvSpPr/>
          <p:nvPr/>
        </p:nvSpPr>
        <p:spPr>
          <a:xfrm>
            <a:off x="2123728" y="5805264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píseň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Elipsa 32"/>
          <p:cNvSpPr/>
          <p:nvPr/>
        </p:nvSpPr>
        <p:spPr>
          <a:xfrm>
            <a:off x="395536" y="587727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lampička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4" name="Elipsa 33"/>
          <p:cNvSpPr/>
          <p:nvPr/>
        </p:nvSpPr>
        <p:spPr>
          <a:xfrm>
            <a:off x="899592" y="299695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pilník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2699792" y="299695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klopýtat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Admin\Local Settings\Temporary Internet Files\Content.IE5\1V59TOP5\MP90044656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1000911" cy="129614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44171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517232"/>
            <a:ext cx="1110952" cy="1110952"/>
          </a:xfrm>
          <a:prstGeom prst="rect">
            <a:avLst/>
          </a:prstGeom>
          <a:noFill/>
        </p:spPr>
      </p:pic>
      <p:sp>
        <p:nvSpPr>
          <p:cNvPr id="38" name="Šipka dolů 37"/>
          <p:cNvSpPr/>
          <p:nvPr/>
        </p:nvSpPr>
        <p:spPr>
          <a:xfrm>
            <a:off x="1043608" y="2636912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láček 11"/>
          <p:cNvSpPr/>
          <p:nvPr/>
        </p:nvSpPr>
        <p:spPr>
          <a:xfrm>
            <a:off x="179512" y="260648"/>
            <a:ext cx="2736304" cy="72008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Vývojový diagram: děrná páska 2"/>
          <p:cNvSpPr/>
          <p:nvPr/>
        </p:nvSpPr>
        <p:spPr>
          <a:xfrm>
            <a:off x="1475656" y="1124744"/>
            <a:ext cx="2736304" cy="1224136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pýt</a:t>
            </a:r>
            <a:r>
              <a:rPr lang="cs-CZ" sz="2800" dirty="0" smtClean="0"/>
              <a:t> </a:t>
            </a:r>
            <a:r>
              <a:rPr lang="cs-CZ" sz="2800" dirty="0" err="1" smtClean="0"/>
              <a:t>ko</a:t>
            </a:r>
            <a:r>
              <a:rPr lang="cs-CZ" sz="2800" dirty="0" smtClean="0"/>
              <a:t> </a:t>
            </a:r>
            <a:r>
              <a:rPr lang="cs-CZ" sz="2800" dirty="0" err="1" smtClean="0"/>
              <a:t>ko</a:t>
            </a:r>
            <a:endParaRPr lang="cs-CZ" sz="2800" dirty="0"/>
          </a:p>
        </p:txBody>
      </p:sp>
      <p:sp>
        <p:nvSpPr>
          <p:cNvPr id="4" name="Vývojový diagram: děrná páska 3"/>
          <p:cNvSpPr/>
          <p:nvPr/>
        </p:nvSpPr>
        <p:spPr>
          <a:xfrm>
            <a:off x="6156176" y="1124744"/>
            <a:ext cx="2736304" cy="1224136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p</a:t>
            </a:r>
            <a:r>
              <a:rPr lang="cs-CZ" sz="2800" dirty="0" err="1" smtClean="0"/>
              <a:t>ý</a:t>
            </a:r>
            <a:r>
              <a:rPr lang="cs-CZ" sz="2800" dirty="0" smtClean="0"/>
              <a:t> ní </a:t>
            </a:r>
            <a:r>
              <a:rPr lang="cs-CZ" sz="2800" dirty="0" err="1" smtClean="0"/>
              <a:t>tá</a:t>
            </a:r>
            <a:r>
              <a:rPr lang="cs-CZ" sz="2800" dirty="0" smtClean="0"/>
              <a:t> </a:t>
            </a:r>
            <a:r>
              <a:rPr lang="cs-CZ" sz="2800" dirty="0" err="1" smtClean="0"/>
              <a:t>klo</a:t>
            </a:r>
            <a:endParaRPr lang="cs-CZ" sz="2800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5076056" y="3068960"/>
            <a:ext cx="2736304" cy="1224136"/>
          </a:xfrm>
          <a:prstGeom prst="flowChartPunchedTap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/>
              <a:t>ka</a:t>
            </a:r>
            <a:r>
              <a:rPr lang="cs-CZ" sz="2800" dirty="0" smtClean="0"/>
              <a:t> třpyt</a:t>
            </a:r>
            <a:endParaRPr lang="cs-CZ" sz="2800" dirty="0"/>
          </a:p>
        </p:txBody>
      </p:sp>
      <p:sp>
        <p:nvSpPr>
          <p:cNvPr id="8" name="Vývojový diagram: děrná páska 7"/>
          <p:cNvSpPr/>
          <p:nvPr/>
        </p:nvSpPr>
        <p:spPr>
          <a:xfrm>
            <a:off x="5868144" y="4941168"/>
            <a:ext cx="2736304" cy="1224136"/>
          </a:xfrm>
          <a:prstGeom prst="flowChartPunchedTap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k</a:t>
            </a:r>
            <a:r>
              <a:rPr lang="cs-CZ" sz="2800" dirty="0" err="1" smtClean="0"/>
              <a:t>a</a:t>
            </a:r>
            <a:r>
              <a:rPr lang="cs-CZ" sz="2800" dirty="0" smtClean="0"/>
              <a:t> </a:t>
            </a:r>
            <a:r>
              <a:rPr lang="cs-CZ" sz="2800" dirty="0" err="1" smtClean="0"/>
              <a:t>chav</a:t>
            </a:r>
            <a:r>
              <a:rPr lang="cs-CZ" sz="2800" dirty="0" smtClean="0"/>
              <a:t> </a:t>
            </a:r>
            <a:r>
              <a:rPr lang="cs-CZ" sz="2800" dirty="0" err="1" smtClean="0"/>
              <a:t>pý</a:t>
            </a:r>
            <a:endParaRPr lang="cs-CZ" sz="2800" dirty="0"/>
          </a:p>
        </p:txBody>
      </p:sp>
      <p:sp>
        <p:nvSpPr>
          <p:cNvPr id="9" name="Vývojový diagram: děrná páska 8"/>
          <p:cNvSpPr/>
          <p:nvPr/>
        </p:nvSpPr>
        <p:spPr>
          <a:xfrm>
            <a:off x="1187624" y="3068960"/>
            <a:ext cx="2736304" cy="1224136"/>
          </a:xfrm>
          <a:prstGeom prst="flowChartPunchedTap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/>
              <a:t>p</a:t>
            </a:r>
            <a:r>
              <a:rPr lang="cs-CZ" sz="2800" dirty="0" err="1" smtClean="0"/>
              <a:t>y</a:t>
            </a:r>
            <a:r>
              <a:rPr lang="cs-CZ" sz="2800" dirty="0" smtClean="0"/>
              <a:t> vat </a:t>
            </a:r>
            <a:r>
              <a:rPr lang="cs-CZ" sz="2800" dirty="0" err="1" smtClean="0"/>
              <a:t>lo</a:t>
            </a:r>
            <a:r>
              <a:rPr lang="cs-CZ" sz="2800" dirty="0" smtClean="0"/>
              <a:t> o</a:t>
            </a:r>
            <a:endParaRPr lang="cs-CZ" sz="2800" dirty="0"/>
          </a:p>
        </p:txBody>
      </p:sp>
      <p:sp>
        <p:nvSpPr>
          <p:cNvPr id="10" name="Vývojový diagram: děrná páska 9"/>
          <p:cNvSpPr/>
          <p:nvPr/>
        </p:nvSpPr>
        <p:spPr>
          <a:xfrm>
            <a:off x="1979712" y="4869160"/>
            <a:ext cx="2736304" cy="1224136"/>
          </a:xfrm>
          <a:prstGeom prst="flowChartPunchedTap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p</a:t>
            </a:r>
            <a:r>
              <a:rPr lang="cs-CZ" sz="2800" dirty="0" smtClean="0"/>
              <a:t>ysk </a:t>
            </a:r>
            <a:r>
              <a:rPr lang="cs-CZ" sz="2800" dirty="0" err="1" smtClean="0"/>
              <a:t>ko</a:t>
            </a:r>
            <a:r>
              <a:rPr lang="cs-CZ" sz="2800" dirty="0" smtClean="0"/>
              <a:t> </a:t>
            </a:r>
            <a:r>
              <a:rPr lang="cs-CZ" sz="2800" dirty="0" err="1" smtClean="0"/>
              <a:t>pta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046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 za slabik slova:</a:t>
            </a:r>
            <a:endParaRPr lang="cs-CZ" dirty="0"/>
          </a:p>
        </p:txBody>
      </p:sp>
      <p:sp>
        <p:nvSpPr>
          <p:cNvPr id="13" name="Vývojový diagram: ukončení 12"/>
          <p:cNvSpPr/>
          <p:nvPr/>
        </p:nvSpPr>
        <p:spPr>
          <a:xfrm>
            <a:off x="1403648" y="4365104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opylovat</a:t>
            </a:r>
            <a:endParaRPr lang="cs-CZ" dirty="0"/>
          </a:p>
        </p:txBody>
      </p:sp>
      <p:sp>
        <p:nvSpPr>
          <p:cNvPr id="14" name="Vývojový diagram: ukončení 13"/>
          <p:cNvSpPr/>
          <p:nvPr/>
        </p:nvSpPr>
        <p:spPr>
          <a:xfrm>
            <a:off x="1619672" y="2492896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kopýtko</a:t>
            </a:r>
            <a:endParaRPr lang="cs-CZ" dirty="0"/>
          </a:p>
        </p:txBody>
      </p:sp>
      <p:sp>
        <p:nvSpPr>
          <p:cNvPr id="15" name="Vývojový diagram: ukončení 14"/>
          <p:cNvSpPr/>
          <p:nvPr/>
        </p:nvSpPr>
        <p:spPr>
          <a:xfrm>
            <a:off x="5364088" y="4437112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třpytka</a:t>
            </a:r>
            <a:endParaRPr lang="cs-CZ" dirty="0"/>
          </a:p>
        </p:txBody>
      </p:sp>
      <p:sp>
        <p:nvSpPr>
          <p:cNvPr id="16" name="Vývojový diagram: ukončení 15"/>
          <p:cNvSpPr/>
          <p:nvPr/>
        </p:nvSpPr>
        <p:spPr>
          <a:xfrm>
            <a:off x="6012160" y="2492896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klopýtání</a:t>
            </a:r>
            <a:endParaRPr lang="cs-CZ" dirty="0"/>
          </a:p>
        </p:txBody>
      </p:sp>
      <p:sp>
        <p:nvSpPr>
          <p:cNvPr id="17" name="Vývojový diagram: ukončení 16"/>
          <p:cNvSpPr/>
          <p:nvPr/>
        </p:nvSpPr>
        <p:spPr>
          <a:xfrm>
            <a:off x="2339752" y="6237312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ptakopysk</a:t>
            </a:r>
            <a:endParaRPr lang="cs-CZ" dirty="0"/>
          </a:p>
        </p:txBody>
      </p:sp>
      <p:sp>
        <p:nvSpPr>
          <p:cNvPr id="18" name="Vývojový diagram: ukončení 17"/>
          <p:cNvSpPr/>
          <p:nvPr/>
        </p:nvSpPr>
        <p:spPr>
          <a:xfrm>
            <a:off x="6012160" y="6309320"/>
            <a:ext cx="2520280" cy="36004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pýchavka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563888" y="3326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996952"/>
            <a:ext cx="8424936" cy="17281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395536" y="0"/>
            <a:ext cx="5400600" cy="119675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536" y="1397000"/>
          <a:ext cx="7920880" cy="128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  <a:gridCol w="990110"/>
              </a:tblGrid>
              <a:tr h="619956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TU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</a:p>
                    <a:p>
                      <a:r>
                        <a:rPr lang="cs-CZ" dirty="0" smtClean="0"/>
                        <a:t>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</a:p>
                    <a:p>
                      <a:r>
                        <a:rPr lang="cs-CZ" dirty="0" smtClean="0"/>
                        <a:t>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</a:p>
                    <a:p>
                      <a:r>
                        <a:rPr lang="cs-CZ" dirty="0" smtClean="0"/>
                        <a:t>ZP-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</a:p>
                    <a:p>
                      <a:r>
                        <a:rPr lang="cs-CZ" dirty="0" smtClean="0"/>
                        <a:t>ČA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</a:p>
                    <a:p>
                      <a:r>
                        <a:rPr lang="cs-CZ" dirty="0" smtClean="0"/>
                        <a:t>SEŇ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</a:p>
                    <a:p>
                      <a:r>
                        <a:rPr lang="cs-CZ" dirty="0" smtClean="0"/>
                        <a:t>ZP-</a:t>
                      </a:r>
                      <a:endParaRPr lang="cs-CZ" dirty="0"/>
                    </a:p>
                  </a:txBody>
                  <a:tcPr/>
                </a:tc>
              </a:tr>
              <a:tr h="619956"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</a:p>
                    <a:p>
                      <a:r>
                        <a:rPr lang="cs-CZ" dirty="0" smtClean="0"/>
                        <a:t>VEJ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</a:p>
                    <a:p>
                      <a:r>
                        <a:rPr lang="cs-CZ" dirty="0" smtClean="0"/>
                        <a:t>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</a:p>
                    <a:p>
                      <a:r>
                        <a:rPr lang="cs-CZ" dirty="0" smtClean="0"/>
                        <a:t>KLO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</a:p>
                    <a:p>
                      <a:r>
                        <a:rPr lang="cs-CZ" dirty="0" smtClean="0"/>
                        <a:t>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</a:p>
                    <a:p>
                      <a:r>
                        <a:rPr lang="cs-CZ" dirty="0" smtClean="0"/>
                        <a:t>ŠP_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</a:p>
                    <a:p>
                      <a:r>
                        <a:rPr lang="cs-CZ" dirty="0" smtClean="0"/>
                        <a:t>TŘP-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</a:p>
                    <a:p>
                      <a:r>
                        <a:rPr lang="cs-CZ" dirty="0" smtClean="0"/>
                        <a:t>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</a:p>
                    <a:p>
                      <a:r>
                        <a:rPr lang="cs-CZ" dirty="0" smtClean="0"/>
                        <a:t>VÁ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83568" y="33265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poházené slabiky podle číselného pořadí: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140968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__klopýtal, zpytuje, špičatá, třpytivá, zpívej, píseň_______________________</a:t>
            </a:r>
          </a:p>
          <a:p>
            <a:endParaRPr lang="cs-CZ" dirty="0"/>
          </a:p>
          <a:p>
            <a:r>
              <a:rPr lang="cs-CZ" dirty="0" smtClean="0"/>
              <a:t>__________________________________________________________________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5229200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Pilníček, pilot, písmo, pivovar, napíchnout, koupil, pila, pískle, píle, záp</a:t>
            </a:r>
            <a:r>
              <a:rPr lang="cs-CZ" sz="2000" dirty="0"/>
              <a:t>i</a:t>
            </a:r>
            <a:r>
              <a:rPr lang="cs-CZ" sz="2000" dirty="0" smtClean="0"/>
              <a:t>s, pap</a:t>
            </a:r>
            <a:r>
              <a:rPr lang="cs-CZ" sz="2000" dirty="0"/>
              <a:t>í</a:t>
            </a:r>
            <a:r>
              <a:rPr lang="cs-CZ" sz="2000" dirty="0" smtClean="0"/>
              <a:t>rnictví, zpívá, písmeno, pískoviště, písemný, pila, piják, </a:t>
            </a:r>
          </a:p>
          <a:p>
            <a:r>
              <a:rPr lang="cs-CZ" sz="2000" dirty="0" smtClean="0"/>
              <a:t>pískovec, vyp</a:t>
            </a:r>
            <a:r>
              <a:rPr lang="cs-CZ" sz="2000" dirty="0"/>
              <a:t>í</a:t>
            </a:r>
            <a:r>
              <a:rPr lang="cs-CZ" sz="2000" dirty="0" smtClean="0"/>
              <a:t>t.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72200" y="4046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323528" y="260648"/>
            <a:ext cx="5976664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260648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cestu po kamenech k pokladu. Musíš jít po správně napsaných slovech.</a:t>
            </a:r>
            <a:endParaRPr lang="cs-CZ" dirty="0"/>
          </a:p>
        </p:txBody>
      </p:sp>
      <p:sp>
        <p:nvSpPr>
          <p:cNvPr id="20" name="Elipsa 19"/>
          <p:cNvSpPr/>
          <p:nvPr/>
        </p:nvSpPr>
        <p:spPr>
          <a:xfrm>
            <a:off x="4716016" y="3068960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dopys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Elipsa 20"/>
          <p:cNvSpPr/>
          <p:nvPr/>
        </p:nvSpPr>
        <p:spPr>
          <a:xfrm>
            <a:off x="7092280" y="2852936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pícha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Elipsa 21"/>
          <p:cNvSpPr/>
          <p:nvPr/>
        </p:nvSpPr>
        <p:spPr>
          <a:xfrm>
            <a:off x="6084168" y="3789040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slepyce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3923928" y="407707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kopito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Elipsa 23"/>
          <p:cNvSpPr/>
          <p:nvPr/>
        </p:nvSpPr>
        <p:spPr>
          <a:xfrm>
            <a:off x="2123728" y="4005064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netopýr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Elipsa 24"/>
          <p:cNvSpPr/>
          <p:nvPr/>
        </p:nvSpPr>
        <p:spPr>
          <a:xfrm>
            <a:off x="395536" y="4077072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pisk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1187624" y="4941168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pilot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7" name="Elipsa 26"/>
          <p:cNvSpPr/>
          <p:nvPr/>
        </p:nvSpPr>
        <p:spPr>
          <a:xfrm>
            <a:off x="2987824" y="4941168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pýseň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8" name="Elipsa 27"/>
          <p:cNvSpPr/>
          <p:nvPr/>
        </p:nvSpPr>
        <p:spPr>
          <a:xfrm>
            <a:off x="4788024" y="5013176"/>
            <a:ext cx="1512168" cy="720080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zápys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6588224" y="4941168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pyšný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5580112" y="5805264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pýří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1" name="Elipsa 30"/>
          <p:cNvSpPr/>
          <p:nvPr/>
        </p:nvSpPr>
        <p:spPr>
          <a:xfrm>
            <a:off x="3851920" y="5805264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Čepýří se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2" name="Elipsa 31"/>
          <p:cNvSpPr/>
          <p:nvPr/>
        </p:nvSpPr>
        <p:spPr>
          <a:xfrm>
            <a:off x="2123728" y="5805264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píseň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3" name="Elipsa 32"/>
          <p:cNvSpPr/>
          <p:nvPr/>
        </p:nvSpPr>
        <p:spPr>
          <a:xfrm>
            <a:off x="395536" y="5877272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lampička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4" name="Elipsa 33"/>
          <p:cNvSpPr/>
          <p:nvPr/>
        </p:nvSpPr>
        <p:spPr>
          <a:xfrm>
            <a:off x="899592" y="2996952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pilník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2699792" y="2996952"/>
            <a:ext cx="1512168" cy="720080"/>
          </a:xfrm>
          <a:prstGeom prst="ellipse">
            <a:avLst/>
          </a:prstGeom>
          <a:solidFill>
            <a:srgbClr val="FF00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klopýtat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Documents and Settings\Admin\Local Settings\Temporary Internet Files\Content.IE5\1V59TOP5\MP90044656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1000911" cy="1296144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44171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517232"/>
            <a:ext cx="1110952" cy="1110952"/>
          </a:xfrm>
          <a:prstGeom prst="rect">
            <a:avLst/>
          </a:prstGeom>
          <a:noFill/>
        </p:spPr>
      </p:pic>
      <p:sp>
        <p:nvSpPr>
          <p:cNvPr id="38" name="Šipka dolů 37"/>
          <p:cNvSpPr/>
          <p:nvPr/>
        </p:nvSpPr>
        <p:spPr>
          <a:xfrm>
            <a:off x="1043608" y="2636912"/>
            <a:ext cx="43204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7020272" y="4046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307</Words>
  <Application>Microsoft Office PowerPoint</Application>
  <PresentationFormat>Předvádění na obrazovce (4:3)</PresentationFormat>
  <Paragraphs>137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2013-04-03T16:29:00Z</dcterms:created>
  <dcterms:modified xsi:type="dcterms:W3CDTF">2013-09-22T15:58:26Z</dcterms:modified>
</cp:coreProperties>
</file>