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80F8C-EA9A-4AA7-9D46-DAEE0AF17B6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46D5E-3178-4B6F-B4C9-4F08C27D7B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wmf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wmf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28794" y="2285992"/>
            <a:ext cx="5149679" cy="1323439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859604"/>
            <a:ext cx="6696744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Vyjmenovaná slova  po </a:t>
            </a:r>
            <a:r>
              <a:rPr lang="cs-CZ" sz="4800" i="1" dirty="0" smtClean="0"/>
              <a:t>S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785918" y="4925809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VY_32_INOVACE_211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755576" y="4581128"/>
            <a:ext cx="792088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755576" y="620688"/>
            <a:ext cx="7848872" cy="38884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48680"/>
            <a:ext cx="79208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/>
              <a:t>S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     syn, sytý, sýr, syrový,</a:t>
            </a:r>
          </a:p>
          <a:p>
            <a:r>
              <a:rPr lang="cs-CZ" sz="3200" dirty="0"/>
              <a:t>s</a:t>
            </a:r>
            <a:r>
              <a:rPr lang="cs-CZ" sz="3200" dirty="0" smtClean="0"/>
              <a:t>ychravý, usychat, sýkora,</a:t>
            </a:r>
          </a:p>
          <a:p>
            <a:r>
              <a:rPr lang="cs-CZ" sz="3200" dirty="0"/>
              <a:t>s</a:t>
            </a:r>
            <a:r>
              <a:rPr lang="cs-CZ" sz="3200" dirty="0" smtClean="0"/>
              <a:t>yčet, sysel, syčet, sypat,</a:t>
            </a:r>
          </a:p>
          <a:p>
            <a:r>
              <a:rPr lang="cs-CZ" sz="3200" dirty="0" err="1" smtClean="0"/>
              <a:t>Sychrov</a:t>
            </a:r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  <a:p>
            <a:r>
              <a:rPr lang="cs-CZ" sz="2400" dirty="0" smtClean="0"/>
              <a:t>Po obojetné souhlásce </a:t>
            </a:r>
            <a:r>
              <a:rPr lang="cs-CZ" sz="2400" dirty="0"/>
              <a:t>s</a:t>
            </a:r>
            <a:r>
              <a:rPr lang="cs-CZ" sz="2400" dirty="0" smtClean="0"/>
              <a:t> píšeme uvnitř slov většinou </a:t>
            </a:r>
          </a:p>
          <a:p>
            <a:r>
              <a:rPr lang="cs-CZ" sz="2400" dirty="0" smtClean="0"/>
              <a:t>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 Ve vyjmenovaných slovech a ve slovech příbuzných píšeme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</a:p>
        </p:txBody>
      </p:sp>
      <p:pic>
        <p:nvPicPr>
          <p:cNvPr id="1026" name="Picture 2" descr="C:\Documents and Settings\Admin\Local Settings\Temporary Internet Files\Content.IE5\1V59TOP5\MC9001092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908720"/>
            <a:ext cx="1944216" cy="2343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S.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067944" y="1124744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444208" y="1124744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907704" y="1124744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23528" y="1124744"/>
            <a:ext cx="129614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C:\Documents and Settings\Admin\Local Settings\Temporary Internet Files\Content.IE5\1V59TOP5\MC9001092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645024"/>
            <a:ext cx="1231852" cy="1484784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1V59TOP5\MC9004418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861048"/>
            <a:ext cx="1946275" cy="1333500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1V59TOP5\MC90005721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797152"/>
            <a:ext cx="1824228" cy="1611173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Y9XAWY88\MM910001066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4941168"/>
            <a:ext cx="1228712" cy="1457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467544" y="5805264"/>
            <a:ext cx="3528392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716016" y="1412776"/>
            <a:ext cx="3816424" cy="4320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95536" y="1412776"/>
            <a:ext cx="3456384" cy="424847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323528" y="260648"/>
            <a:ext cx="158417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556792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sypat (zrní)                                 sípat ( mít chrapot)</a:t>
            </a:r>
          </a:p>
          <a:p>
            <a:r>
              <a:rPr lang="cs-CZ" sz="2000" dirty="0" smtClean="0"/>
              <a:t>Sníh se sypal.                                                    Měl chrapot, sípal.</a:t>
            </a:r>
          </a:p>
          <a:p>
            <a:endParaRPr lang="cs-CZ" sz="2000" dirty="0"/>
          </a:p>
          <a:p>
            <a:r>
              <a:rPr lang="cs-CZ" sz="2800" dirty="0" smtClean="0"/>
              <a:t>Syrový ( nevařený)                     sírový (zápach ze síry)</a:t>
            </a:r>
          </a:p>
          <a:p>
            <a:r>
              <a:rPr lang="cs-CZ" sz="2000" dirty="0" smtClean="0"/>
              <a:t>Syrová zelenina je zdravá.                                 Z komína cítím sírový zápach.</a:t>
            </a:r>
          </a:p>
          <a:p>
            <a:endParaRPr lang="cs-CZ" sz="2000" dirty="0"/>
          </a:p>
          <a:p>
            <a:r>
              <a:rPr lang="cs-CZ" sz="2800" dirty="0" smtClean="0"/>
              <a:t>U syna                                         usíná </a:t>
            </a:r>
          </a:p>
          <a:p>
            <a:r>
              <a:rPr lang="cs-CZ" sz="2000" dirty="0" smtClean="0"/>
              <a:t>Byl jsem u syna.                                               Lehce se mi usíná.</a:t>
            </a:r>
          </a:p>
          <a:p>
            <a:endParaRPr lang="cs-CZ" sz="2000" dirty="0"/>
          </a:p>
          <a:p>
            <a:r>
              <a:rPr lang="cs-CZ" sz="2800" dirty="0" smtClean="0"/>
              <a:t>Kus sýra                                        síra (žlutý nerost)</a:t>
            </a:r>
          </a:p>
          <a:p>
            <a:r>
              <a:rPr lang="cs-CZ" sz="2000" dirty="0" smtClean="0"/>
              <a:t>K večeři mám kousek sýra.                               Síra je žlutý nerost.</a:t>
            </a:r>
          </a:p>
          <a:p>
            <a:endParaRPr lang="cs-CZ" sz="2000" dirty="0"/>
          </a:p>
          <a:p>
            <a:r>
              <a:rPr lang="cs-CZ" sz="2800" dirty="0" smtClean="0"/>
              <a:t>Slovesa:</a:t>
            </a:r>
          </a:p>
          <a:p>
            <a:r>
              <a:rPr lang="cs-CZ" sz="2000" dirty="0" err="1" smtClean="0"/>
              <a:t>Nositi</a:t>
            </a:r>
            <a:r>
              <a:rPr lang="cs-CZ" sz="2000" dirty="0" smtClean="0"/>
              <a:t>, </a:t>
            </a:r>
            <a:r>
              <a:rPr lang="cs-CZ" sz="2000" dirty="0" err="1" smtClean="0"/>
              <a:t>prositi</a:t>
            </a:r>
            <a:r>
              <a:rPr lang="cs-CZ" sz="2000" dirty="0" smtClean="0"/>
              <a:t>, </a:t>
            </a:r>
            <a:r>
              <a:rPr lang="cs-CZ" sz="2000" dirty="0" err="1" smtClean="0"/>
              <a:t>hlásiti</a:t>
            </a:r>
            <a:r>
              <a:rPr lang="cs-CZ" sz="2000" dirty="0" smtClean="0"/>
              <a:t>, </a:t>
            </a:r>
            <a:r>
              <a:rPr lang="cs-CZ" sz="2000" dirty="0" err="1" smtClean="0"/>
              <a:t>hasiti</a:t>
            </a:r>
            <a:r>
              <a:rPr lang="cs-CZ" sz="2000" dirty="0" smtClean="0"/>
              <a:t>    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4067944" y="1484784"/>
            <a:ext cx="432048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/>
              <a:t>x</a:t>
            </a:r>
          </a:p>
        </p:txBody>
      </p:sp>
      <p:pic>
        <p:nvPicPr>
          <p:cNvPr id="3074" name="Picture 2" descr="C:\Documents and Settings\Admin\Local Settings\Temporary Internet Files\Content.IE5\Y9XAWY88\MC9002157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60648"/>
            <a:ext cx="1090608" cy="101205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Local Settings\Temporary Internet Files\Content.IE5\VLD3FGHW\MP90017546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60648"/>
            <a:ext cx="1584176" cy="10561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4968552" cy="57606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Pěticípá hvězda 3"/>
          <p:cNvSpPr/>
          <p:nvPr/>
        </p:nvSpPr>
        <p:spPr>
          <a:xfrm>
            <a:off x="179512" y="5085184"/>
            <a:ext cx="1872208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sypat</a:t>
            </a:r>
            <a:endParaRPr lang="cs-CZ" dirty="0"/>
          </a:p>
        </p:txBody>
      </p:sp>
      <p:sp>
        <p:nvSpPr>
          <p:cNvPr id="5" name="Pěticípá hvězda 4"/>
          <p:cNvSpPr/>
          <p:nvPr/>
        </p:nvSpPr>
        <p:spPr>
          <a:xfrm>
            <a:off x="7055768" y="3212976"/>
            <a:ext cx="2088232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syrový</a:t>
            </a:r>
            <a:endParaRPr lang="cs-CZ" dirty="0"/>
          </a:p>
        </p:txBody>
      </p:sp>
      <p:sp>
        <p:nvSpPr>
          <p:cNvPr id="6" name="Pěticípá hvězda 5"/>
          <p:cNvSpPr/>
          <p:nvPr/>
        </p:nvSpPr>
        <p:spPr>
          <a:xfrm>
            <a:off x="7092280" y="1484784"/>
            <a:ext cx="1872208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sípat</a:t>
            </a:r>
            <a:endParaRPr lang="cs-CZ" dirty="0"/>
          </a:p>
        </p:txBody>
      </p:sp>
      <p:sp>
        <p:nvSpPr>
          <p:cNvPr id="7" name="Pěticípá hvězda 6"/>
          <p:cNvSpPr/>
          <p:nvPr/>
        </p:nvSpPr>
        <p:spPr>
          <a:xfrm>
            <a:off x="7127776" y="5085184"/>
            <a:ext cx="2016224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 syna</a:t>
            </a:r>
            <a:endParaRPr lang="cs-CZ" dirty="0"/>
          </a:p>
        </p:txBody>
      </p:sp>
      <p:sp>
        <p:nvSpPr>
          <p:cNvPr id="8" name="Pěticípá hvězda 7"/>
          <p:cNvSpPr/>
          <p:nvPr/>
        </p:nvSpPr>
        <p:spPr>
          <a:xfrm>
            <a:off x="4788024" y="5085184"/>
            <a:ext cx="2016224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sírový</a:t>
            </a:r>
            <a:endParaRPr lang="cs-CZ" dirty="0"/>
          </a:p>
        </p:txBody>
      </p:sp>
      <p:sp>
        <p:nvSpPr>
          <p:cNvPr id="9" name="Pěticípá hvězda 8"/>
          <p:cNvSpPr/>
          <p:nvPr/>
        </p:nvSpPr>
        <p:spPr>
          <a:xfrm>
            <a:off x="2483768" y="5085184"/>
            <a:ext cx="2016224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usíná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332656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Spoj  slova s obrázky – pozoruj rozdíly:</a:t>
            </a:r>
            <a:endParaRPr lang="cs-CZ" sz="2400" dirty="0"/>
          </a:p>
        </p:txBody>
      </p:sp>
      <p:pic>
        <p:nvPicPr>
          <p:cNvPr id="1026" name="Picture 2" descr="C:\Documents and Settings\Admin\Local Settings\Temporary Internet Files\Content.IE5\VLD3FGHW\MC9002175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412776"/>
            <a:ext cx="1820570" cy="1362456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P90040187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212976"/>
            <a:ext cx="848777" cy="127254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44656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196752"/>
            <a:ext cx="1351806" cy="175054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44052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429000"/>
            <a:ext cx="1828800" cy="1292225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P90043933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980728"/>
            <a:ext cx="1421904" cy="2007728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C90011286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3284984"/>
            <a:ext cx="1782635" cy="1663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S.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067944" y="1124744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sýr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444208" y="1124744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syrový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syčet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sychravý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907704" y="1124744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sytý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868144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sýček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sysel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2348880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sypat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sýkora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usychat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23528" y="1124744"/>
            <a:ext cx="129614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syn</a:t>
            </a:r>
            <a:endParaRPr lang="cs-CZ" dirty="0"/>
          </a:p>
        </p:txBody>
      </p:sp>
      <p:pic>
        <p:nvPicPr>
          <p:cNvPr id="2050" name="Picture 2" descr="C:\Documents and Settings\Admin\Local Settings\Temporary Internet Files\Content.IE5\1V59TOP5\MC9001092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645024"/>
            <a:ext cx="1231852" cy="1484784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1V59TOP5\MC9004418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861048"/>
            <a:ext cx="1946275" cy="1333500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1V59TOP5\MC90005721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797152"/>
            <a:ext cx="1824228" cy="1611173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Local Settings\Temporary Internet Files\Content.IE5\Y9XAWY88\MM910001066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4941168"/>
            <a:ext cx="1228712" cy="1457127"/>
          </a:xfrm>
          <a:prstGeom prst="rect">
            <a:avLst/>
          </a:prstGeom>
          <a:noFill/>
        </p:spPr>
      </p:pic>
      <p:cxnSp>
        <p:nvCxnSpPr>
          <p:cNvPr id="20" name="Přímá spojovací čára 19"/>
          <p:cNvCxnSpPr/>
          <p:nvPr/>
        </p:nvCxnSpPr>
        <p:spPr>
          <a:xfrm flipV="1">
            <a:off x="1691680" y="2780928"/>
            <a:ext cx="14401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V="1">
            <a:off x="3779912" y="1484784"/>
            <a:ext cx="936104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H="1" flipV="1">
            <a:off x="5364088" y="1988840"/>
            <a:ext cx="2232248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H="1" flipV="1">
            <a:off x="1403648" y="1340768"/>
            <a:ext cx="4104456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79512" y="260648"/>
            <a:ext cx="5040560" cy="57606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Pěticípá hvězda 3"/>
          <p:cNvSpPr/>
          <p:nvPr/>
        </p:nvSpPr>
        <p:spPr>
          <a:xfrm>
            <a:off x="179512" y="5085184"/>
            <a:ext cx="1872208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sypat</a:t>
            </a:r>
            <a:endParaRPr lang="cs-CZ" dirty="0"/>
          </a:p>
        </p:txBody>
      </p:sp>
      <p:sp>
        <p:nvSpPr>
          <p:cNvPr id="5" name="Pěticípá hvězda 4"/>
          <p:cNvSpPr/>
          <p:nvPr/>
        </p:nvSpPr>
        <p:spPr>
          <a:xfrm>
            <a:off x="7055768" y="3212976"/>
            <a:ext cx="2088232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syrový</a:t>
            </a:r>
            <a:endParaRPr lang="cs-CZ" dirty="0"/>
          </a:p>
        </p:txBody>
      </p:sp>
      <p:sp>
        <p:nvSpPr>
          <p:cNvPr id="6" name="Pěticípá hvězda 5"/>
          <p:cNvSpPr/>
          <p:nvPr/>
        </p:nvSpPr>
        <p:spPr>
          <a:xfrm>
            <a:off x="7092280" y="1484784"/>
            <a:ext cx="1872208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sípat</a:t>
            </a:r>
            <a:endParaRPr lang="cs-CZ" dirty="0"/>
          </a:p>
        </p:txBody>
      </p:sp>
      <p:sp>
        <p:nvSpPr>
          <p:cNvPr id="7" name="Pěticípá hvězda 6"/>
          <p:cNvSpPr/>
          <p:nvPr/>
        </p:nvSpPr>
        <p:spPr>
          <a:xfrm>
            <a:off x="7127776" y="5085184"/>
            <a:ext cx="2016224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 syna</a:t>
            </a:r>
            <a:endParaRPr lang="cs-CZ" dirty="0"/>
          </a:p>
        </p:txBody>
      </p:sp>
      <p:sp>
        <p:nvSpPr>
          <p:cNvPr id="8" name="Pěticípá hvězda 7"/>
          <p:cNvSpPr/>
          <p:nvPr/>
        </p:nvSpPr>
        <p:spPr>
          <a:xfrm>
            <a:off x="4788024" y="5085184"/>
            <a:ext cx="2016224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sírový</a:t>
            </a:r>
            <a:endParaRPr lang="cs-CZ" dirty="0"/>
          </a:p>
        </p:txBody>
      </p:sp>
      <p:sp>
        <p:nvSpPr>
          <p:cNvPr id="9" name="Pěticípá hvězda 8"/>
          <p:cNvSpPr/>
          <p:nvPr/>
        </p:nvSpPr>
        <p:spPr>
          <a:xfrm>
            <a:off x="2483768" y="5085184"/>
            <a:ext cx="2016224" cy="1512168"/>
          </a:xfrm>
          <a:prstGeom prst="star5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usíná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332656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Spoj  slova s obrázky – pozoruj rozdíly:</a:t>
            </a:r>
            <a:endParaRPr lang="cs-CZ" sz="2400" dirty="0"/>
          </a:p>
        </p:txBody>
      </p:sp>
      <p:pic>
        <p:nvPicPr>
          <p:cNvPr id="1026" name="Picture 2" descr="C:\Documents and Settings\Admin\Local Settings\Temporary Internet Files\Content.IE5\VLD3FGHW\MC9002175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412776"/>
            <a:ext cx="1820570" cy="1362456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P90040187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212976"/>
            <a:ext cx="848777" cy="127254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44656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196752"/>
            <a:ext cx="1351806" cy="175054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44052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429000"/>
            <a:ext cx="1828800" cy="1292225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P900439333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980728"/>
            <a:ext cx="1421904" cy="2007728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C90011286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3284984"/>
            <a:ext cx="1782635" cy="1663464"/>
          </a:xfrm>
          <a:prstGeom prst="rect">
            <a:avLst/>
          </a:prstGeom>
          <a:noFill/>
        </p:spPr>
      </p:pic>
      <p:cxnSp>
        <p:nvCxnSpPr>
          <p:cNvPr id="17" name="Přímá spojovací čára 16"/>
          <p:cNvCxnSpPr/>
          <p:nvPr/>
        </p:nvCxnSpPr>
        <p:spPr>
          <a:xfrm flipV="1">
            <a:off x="1403648" y="4509120"/>
            <a:ext cx="3816424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H="1" flipV="1">
            <a:off x="3563888" y="4221088"/>
            <a:ext cx="216024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79712" y="3573016"/>
            <a:ext cx="1152128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1763688" y="2636912"/>
            <a:ext cx="6336704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3563888" y="2276872"/>
            <a:ext cx="4032448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5796136" y="2060848"/>
            <a:ext cx="18722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220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6</cp:revision>
  <dcterms:created xsi:type="dcterms:W3CDTF">2013-04-04T13:08:30Z</dcterms:created>
  <dcterms:modified xsi:type="dcterms:W3CDTF">2013-09-22T16:05:47Z</dcterms:modified>
</cp:coreProperties>
</file>