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17526-7C26-486C-ABDF-203D46EEE00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A6CC0-A469-4E39-A819-80E6BB4B7A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17526-7C26-486C-ABDF-203D46EEE00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A6CC0-A469-4E39-A819-80E6BB4B7A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17526-7C26-486C-ABDF-203D46EEE00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A6CC0-A469-4E39-A819-80E6BB4B7A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17526-7C26-486C-ABDF-203D46EEE00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A6CC0-A469-4E39-A819-80E6BB4B7A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17526-7C26-486C-ABDF-203D46EEE00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A6CC0-A469-4E39-A819-80E6BB4B7A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17526-7C26-486C-ABDF-203D46EEE00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A6CC0-A469-4E39-A819-80E6BB4B7A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17526-7C26-486C-ABDF-203D46EEE00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A6CC0-A469-4E39-A819-80E6BB4B7A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17526-7C26-486C-ABDF-203D46EEE00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A6CC0-A469-4E39-A819-80E6BB4B7A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17526-7C26-486C-ABDF-203D46EEE00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A6CC0-A469-4E39-A819-80E6BB4B7A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17526-7C26-486C-ABDF-203D46EEE00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A6CC0-A469-4E39-A819-80E6BB4B7A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17526-7C26-486C-ABDF-203D46EEE00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A6CC0-A469-4E39-A819-80E6BB4B7A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17526-7C26-486C-ABDF-203D46EEE00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A6CC0-A469-4E39-A819-80E6BB4B7A3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979712" y="2204864"/>
            <a:ext cx="5149679" cy="1323439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Český</a:t>
            </a:r>
            <a:r>
              <a:rPr lang="cs-CZ" sz="8000" b="1" cap="none" spc="100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cs-CZ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jazyk</a:t>
            </a:r>
            <a:endParaRPr lang="cs-CZ" sz="8000" b="1" cap="none" spc="100" dirty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TextovéPole 6"/>
          <p:cNvSpPr txBox="1"/>
          <p:nvPr/>
        </p:nvSpPr>
        <p:spPr>
          <a:xfrm>
            <a:off x="1246618" y="3739593"/>
            <a:ext cx="6696744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4800" i="1" smtClean="0"/>
              <a:t>Vyjmenovaná slova po </a:t>
            </a:r>
            <a:r>
              <a:rPr lang="cs-CZ" sz="4800" i="1" dirty="0" smtClean="0"/>
              <a:t>S cvičení</a:t>
            </a:r>
            <a:endParaRPr lang="cs-CZ" sz="4800" i="1" dirty="0"/>
          </a:p>
        </p:txBody>
      </p:sp>
      <p:pic>
        <p:nvPicPr>
          <p:cNvPr id="6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39552" y="369531"/>
            <a:ext cx="8064896" cy="155933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6"/>
          <p:cNvSpPr txBox="1"/>
          <p:nvPr/>
        </p:nvSpPr>
        <p:spPr>
          <a:xfrm>
            <a:off x="1835696" y="5648942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Renáta Slámová</a:t>
            </a:r>
          </a:p>
          <a:p>
            <a:pPr algn="ctr"/>
            <a:r>
              <a:rPr lang="cs-CZ" dirty="0" smtClean="0"/>
              <a:t>ZŠ Jenišovice</a:t>
            </a:r>
          </a:p>
          <a:p>
            <a:pPr algn="ctr"/>
            <a:r>
              <a:rPr lang="cs-CZ" dirty="0" smtClean="0"/>
              <a:t>VY_32_INOVACE_212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álný popisek 19"/>
          <p:cNvSpPr/>
          <p:nvPr/>
        </p:nvSpPr>
        <p:spPr>
          <a:xfrm>
            <a:off x="0" y="332656"/>
            <a:ext cx="3131840" cy="1368152"/>
          </a:xfrm>
          <a:prstGeom prst="wedgeEllipse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 descr="C:\Documents and Settings\Admin\Local Settings\Temporary Internet Files\Content.IE5\1V59TOP5\MC90034891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9428" y="2529230"/>
            <a:ext cx="2280723" cy="2248729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3995936" y="3573016"/>
            <a:ext cx="1800200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     ÝVORYS</a:t>
            </a:r>
            <a:endParaRPr lang="cs-CZ" sz="2400" dirty="0"/>
          </a:p>
        </p:txBody>
      </p:sp>
      <p:pic>
        <p:nvPicPr>
          <p:cNvPr id="4" name="Picture 2" descr="C:\Documents and Settings\Admin\Local Settings\Temporary Internet Files\Content.IE5\1V59TOP5\MC90034891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332656"/>
            <a:ext cx="2280723" cy="2248729"/>
          </a:xfrm>
          <a:prstGeom prst="rect">
            <a:avLst/>
          </a:prstGeom>
          <a:noFill/>
        </p:spPr>
      </p:pic>
      <p:pic>
        <p:nvPicPr>
          <p:cNvPr id="5" name="Picture 2" descr="C:\Documents and Settings\Admin\Local Settings\Temporary Internet Files\Content.IE5\1V59TOP5\MC90034891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0"/>
            <a:ext cx="2280723" cy="2248729"/>
          </a:xfrm>
          <a:prstGeom prst="rect">
            <a:avLst/>
          </a:prstGeom>
          <a:noFill/>
        </p:spPr>
      </p:pic>
      <p:pic>
        <p:nvPicPr>
          <p:cNvPr id="6" name="Picture 2" descr="C:\Documents and Settings\Admin\Local Settings\Temporary Internet Files\Content.IE5\1V59TOP5\MC90034891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365104"/>
            <a:ext cx="2280723" cy="2248729"/>
          </a:xfrm>
          <a:prstGeom prst="rect">
            <a:avLst/>
          </a:prstGeom>
          <a:noFill/>
        </p:spPr>
      </p:pic>
      <p:pic>
        <p:nvPicPr>
          <p:cNvPr id="7" name="Picture 2" descr="C:\Documents and Settings\Admin\Local Settings\Temporary Internet Files\Content.IE5\1V59TOP5\MC90034891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2636912"/>
            <a:ext cx="2280723" cy="2248729"/>
          </a:xfrm>
          <a:prstGeom prst="rect">
            <a:avLst/>
          </a:prstGeom>
          <a:noFill/>
        </p:spPr>
      </p:pic>
      <p:pic>
        <p:nvPicPr>
          <p:cNvPr id="8" name="Picture 2" descr="C:\Documents and Settings\Admin\Local Settings\Temporary Internet Files\Content.IE5\1V59TOP5\MC90034891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4609271"/>
            <a:ext cx="2280723" cy="2248729"/>
          </a:xfrm>
          <a:prstGeom prst="rect">
            <a:avLst/>
          </a:prstGeom>
          <a:noFill/>
        </p:spPr>
      </p:pic>
      <p:pic>
        <p:nvPicPr>
          <p:cNvPr id="9" name="Picture 2" descr="C:\Documents and Settings\Admin\Local Settings\Temporary Internet Files\Content.IE5\1V59TOP5\MC90034891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276872"/>
            <a:ext cx="2280723" cy="2248729"/>
          </a:xfrm>
          <a:prstGeom prst="rect">
            <a:avLst/>
          </a:prstGeom>
          <a:noFill/>
        </p:spPr>
      </p:pic>
      <p:pic>
        <p:nvPicPr>
          <p:cNvPr id="10" name="Picture 2" descr="C:\Documents and Settings\Admin\Local Settings\Temporary Internet Files\Content.IE5\1V59TOP5\MC90034891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365104"/>
            <a:ext cx="2280723" cy="2248729"/>
          </a:xfrm>
          <a:prstGeom prst="rect">
            <a:avLst/>
          </a:prstGeom>
          <a:noFill/>
        </p:spPr>
      </p:pic>
      <p:sp>
        <p:nvSpPr>
          <p:cNvPr id="12" name="TextovéPole 11"/>
          <p:cNvSpPr txBox="1"/>
          <p:nvPr/>
        </p:nvSpPr>
        <p:spPr>
          <a:xfrm>
            <a:off x="467544" y="3501008"/>
            <a:ext cx="1800200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   LESYS</a:t>
            </a:r>
            <a:endParaRPr lang="cs-CZ" sz="24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707904" y="1412776"/>
            <a:ext cx="1800200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     TACHYSU</a:t>
            </a:r>
            <a:endParaRPr lang="cs-CZ" sz="2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6948264" y="1052736"/>
            <a:ext cx="1800200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        R Ý S</a:t>
            </a:r>
            <a:endParaRPr lang="cs-CZ" sz="2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6948264" y="5661248"/>
            <a:ext cx="1800200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          NYS</a:t>
            </a:r>
            <a:endParaRPr lang="cs-CZ" sz="24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6948264" y="3717032"/>
            <a:ext cx="1800200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       AROKÝS</a:t>
            </a:r>
            <a:endParaRPr lang="cs-CZ" sz="24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067944" y="5445224"/>
            <a:ext cx="1800200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       KEČÝS</a:t>
            </a:r>
            <a:endParaRPr lang="cs-CZ" sz="2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11560" y="5373216"/>
            <a:ext cx="1800200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        ÝTYS</a:t>
            </a:r>
            <a:endParaRPr lang="cs-CZ" sz="24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323528" y="476672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 písmen slož vyjmenované slovo: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aoblený obdélník 12"/>
          <p:cNvSpPr/>
          <p:nvPr/>
        </p:nvSpPr>
        <p:spPr>
          <a:xfrm>
            <a:off x="179512" y="260648"/>
            <a:ext cx="3744416" cy="10081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/>
          <p:cNvSpPr/>
          <p:nvPr/>
        </p:nvSpPr>
        <p:spPr>
          <a:xfrm>
            <a:off x="395536" y="1340768"/>
            <a:ext cx="7128792" cy="1440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Šipka doprava 3"/>
          <p:cNvSpPr/>
          <p:nvPr/>
        </p:nvSpPr>
        <p:spPr>
          <a:xfrm>
            <a:off x="1871192" y="2636912"/>
            <a:ext cx="7272808" cy="1440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179512" y="3933056"/>
            <a:ext cx="7272808" cy="1440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1871192" y="5157192"/>
            <a:ext cx="7272808" cy="1440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7596336" y="1556792"/>
            <a:ext cx="1547664" cy="86409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vysychat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Elipsa 8"/>
          <p:cNvSpPr/>
          <p:nvPr/>
        </p:nvSpPr>
        <p:spPr>
          <a:xfrm>
            <a:off x="179512" y="5517232"/>
            <a:ext cx="1584176" cy="86409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usychající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0" name="Elipsa 9"/>
          <p:cNvSpPr/>
          <p:nvPr/>
        </p:nvSpPr>
        <p:spPr>
          <a:xfrm>
            <a:off x="7524328" y="4149080"/>
            <a:ext cx="1368152" cy="86409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zasychat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251520" y="2852936"/>
            <a:ext cx="1440160" cy="86409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usychat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95536" y="476672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 danými slovy vymysli větu: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590465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Do vět doplň správná slova:</a:t>
            </a:r>
          </a:p>
          <a:p>
            <a:endParaRPr lang="cs-CZ" sz="2000" dirty="0"/>
          </a:p>
          <a:p>
            <a:r>
              <a:rPr lang="cs-CZ" sz="2000" dirty="0" smtClean="0"/>
              <a:t>_____________ je zdravá.</a:t>
            </a:r>
          </a:p>
          <a:p>
            <a:endParaRPr lang="cs-CZ" sz="2000" dirty="0"/>
          </a:p>
          <a:p>
            <a:r>
              <a:rPr lang="cs-CZ" sz="2000" dirty="0" smtClean="0"/>
              <a:t>Škrtnutím zapálil ____________________.</a:t>
            </a:r>
          </a:p>
          <a:p>
            <a:endParaRPr lang="cs-CZ" sz="2000" dirty="0"/>
          </a:p>
          <a:p>
            <a:r>
              <a:rPr lang="cs-CZ" sz="2000" dirty="0" smtClean="0"/>
              <a:t>Rybáři u rybníka roztáhli _____________.</a:t>
            </a:r>
          </a:p>
          <a:p>
            <a:endParaRPr lang="cs-CZ" sz="2000" dirty="0"/>
          </a:p>
          <a:p>
            <a:r>
              <a:rPr lang="cs-CZ" sz="2000" dirty="0" smtClean="0"/>
              <a:t>Na zahradě jsem viděl __________ koňadru.</a:t>
            </a:r>
          </a:p>
          <a:p>
            <a:endParaRPr lang="cs-CZ" sz="2000" dirty="0"/>
          </a:p>
          <a:p>
            <a:r>
              <a:rPr lang="cs-CZ" sz="2000" dirty="0" smtClean="0"/>
              <a:t>Do vesnice vede asfaltová ______________.</a:t>
            </a:r>
          </a:p>
          <a:p>
            <a:endParaRPr lang="cs-CZ" sz="2000" dirty="0" smtClean="0"/>
          </a:p>
          <a:p>
            <a:r>
              <a:rPr lang="cs-CZ" sz="2000" dirty="0" smtClean="0"/>
              <a:t>Na podzim bylo ______________________.</a:t>
            </a:r>
          </a:p>
          <a:p>
            <a:endParaRPr lang="cs-CZ" sz="2000" dirty="0" smtClean="0"/>
          </a:p>
          <a:p>
            <a:r>
              <a:rPr lang="cs-CZ" sz="2000" dirty="0" smtClean="0"/>
              <a:t>Po dobrém obědě jsem byla ________________.</a:t>
            </a:r>
          </a:p>
          <a:p>
            <a:endParaRPr lang="cs-CZ" sz="2000" dirty="0" smtClean="0"/>
          </a:p>
          <a:p>
            <a:r>
              <a:rPr lang="cs-CZ" sz="2000" dirty="0" smtClean="0"/>
              <a:t>Na nebi byl vidět ____________.</a:t>
            </a:r>
          </a:p>
          <a:p>
            <a:endParaRPr lang="cs-CZ" sz="2000" dirty="0" smtClean="0"/>
          </a:p>
          <a:p>
            <a:r>
              <a:rPr lang="cs-CZ" sz="2000" dirty="0" smtClean="0"/>
              <a:t>Na stole jsou ________________  hodiny.</a:t>
            </a:r>
            <a:endParaRPr lang="cs-CZ" sz="2000" dirty="0"/>
          </a:p>
        </p:txBody>
      </p:sp>
      <p:sp>
        <p:nvSpPr>
          <p:cNvPr id="4" name="Vývojový diagram: ukončení 3"/>
          <p:cNvSpPr/>
          <p:nvPr/>
        </p:nvSpPr>
        <p:spPr>
          <a:xfrm>
            <a:off x="5220072" y="1916832"/>
            <a:ext cx="1728192" cy="504056"/>
          </a:xfrm>
          <a:prstGeom prst="flowChartTermina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S-</a:t>
            </a:r>
            <a:r>
              <a:rPr lang="cs-CZ" dirty="0" err="1" smtClean="0"/>
              <a:t>rku</a:t>
            </a:r>
            <a:endParaRPr lang="cs-CZ" dirty="0"/>
          </a:p>
        </p:txBody>
      </p:sp>
      <p:sp>
        <p:nvSpPr>
          <p:cNvPr id="6" name="Vývojový diagram: ukončení 5"/>
          <p:cNvSpPr/>
          <p:nvPr/>
        </p:nvSpPr>
        <p:spPr>
          <a:xfrm>
            <a:off x="7415808" y="3284984"/>
            <a:ext cx="1728192" cy="504056"/>
          </a:xfrm>
          <a:prstGeom prst="flowChartTermina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S-ť</a:t>
            </a:r>
            <a:endParaRPr lang="cs-CZ" dirty="0"/>
          </a:p>
        </p:txBody>
      </p:sp>
      <p:sp>
        <p:nvSpPr>
          <p:cNvPr id="7" name="Vývojový diagram: ukončení 6"/>
          <p:cNvSpPr/>
          <p:nvPr/>
        </p:nvSpPr>
        <p:spPr>
          <a:xfrm>
            <a:off x="5796136" y="3789040"/>
            <a:ext cx="1728192" cy="504056"/>
          </a:xfrm>
          <a:prstGeom prst="flowChartTermina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S-</a:t>
            </a:r>
            <a:r>
              <a:rPr lang="cs-CZ" dirty="0" err="1" smtClean="0"/>
              <a:t>chravo</a:t>
            </a:r>
            <a:endParaRPr lang="cs-CZ" dirty="0"/>
          </a:p>
        </p:txBody>
      </p:sp>
      <p:sp>
        <p:nvSpPr>
          <p:cNvPr id="8" name="Vývojový diagram: ukončení 7"/>
          <p:cNvSpPr/>
          <p:nvPr/>
        </p:nvSpPr>
        <p:spPr>
          <a:xfrm>
            <a:off x="7415808" y="4437112"/>
            <a:ext cx="1728192" cy="504056"/>
          </a:xfrm>
          <a:prstGeom prst="flowChartTermina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Měs</a:t>
            </a:r>
            <a:r>
              <a:rPr lang="cs-CZ" dirty="0" smtClean="0"/>
              <a:t>-c</a:t>
            </a:r>
            <a:endParaRPr lang="cs-CZ" dirty="0"/>
          </a:p>
        </p:txBody>
      </p:sp>
      <p:sp>
        <p:nvSpPr>
          <p:cNvPr id="9" name="Vývojový diagram: ukončení 8"/>
          <p:cNvSpPr/>
          <p:nvPr/>
        </p:nvSpPr>
        <p:spPr>
          <a:xfrm>
            <a:off x="5868144" y="5085184"/>
            <a:ext cx="1728192" cy="504056"/>
          </a:xfrm>
          <a:prstGeom prst="flowChartTermina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S-</a:t>
            </a:r>
            <a:r>
              <a:rPr lang="cs-CZ" dirty="0" err="1" smtClean="0"/>
              <a:t>rová</a:t>
            </a:r>
            <a:endParaRPr lang="cs-CZ" dirty="0"/>
          </a:p>
        </p:txBody>
      </p:sp>
      <p:sp>
        <p:nvSpPr>
          <p:cNvPr id="10" name="Vývojový diagram: ukončení 9"/>
          <p:cNvSpPr/>
          <p:nvPr/>
        </p:nvSpPr>
        <p:spPr>
          <a:xfrm>
            <a:off x="7415808" y="5805264"/>
            <a:ext cx="1728192" cy="504056"/>
          </a:xfrm>
          <a:prstGeom prst="flowChartTermina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S-lnice</a:t>
            </a:r>
            <a:endParaRPr lang="cs-CZ" dirty="0"/>
          </a:p>
        </p:txBody>
      </p:sp>
      <p:sp>
        <p:nvSpPr>
          <p:cNvPr id="11" name="Vývojový diagram: ukončení 10"/>
          <p:cNvSpPr/>
          <p:nvPr/>
        </p:nvSpPr>
        <p:spPr>
          <a:xfrm>
            <a:off x="7164288" y="1988840"/>
            <a:ext cx="1728192" cy="504056"/>
          </a:xfrm>
          <a:prstGeom prst="flowChartTermina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S-</a:t>
            </a:r>
            <a:r>
              <a:rPr lang="cs-CZ" dirty="0" err="1" smtClean="0"/>
              <a:t>koru</a:t>
            </a:r>
            <a:endParaRPr lang="cs-CZ" dirty="0"/>
          </a:p>
        </p:txBody>
      </p:sp>
      <p:sp>
        <p:nvSpPr>
          <p:cNvPr id="12" name="Vývojový diagram: ukončení 11"/>
          <p:cNvSpPr/>
          <p:nvPr/>
        </p:nvSpPr>
        <p:spPr>
          <a:xfrm>
            <a:off x="5652120" y="2780928"/>
            <a:ext cx="1728192" cy="504056"/>
          </a:xfrm>
          <a:prstGeom prst="flowChartTermina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S-</a:t>
            </a:r>
            <a:r>
              <a:rPr lang="cs-CZ" dirty="0" err="1" smtClean="0"/>
              <a:t>tá</a:t>
            </a:r>
            <a:endParaRPr lang="cs-CZ" dirty="0"/>
          </a:p>
        </p:txBody>
      </p:sp>
      <p:sp>
        <p:nvSpPr>
          <p:cNvPr id="13" name="Vývojový diagram: ukončení 12"/>
          <p:cNvSpPr/>
          <p:nvPr/>
        </p:nvSpPr>
        <p:spPr>
          <a:xfrm>
            <a:off x="5292080" y="6093296"/>
            <a:ext cx="1728192" cy="504056"/>
          </a:xfrm>
          <a:prstGeom prst="flowChartTermina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Přes-</a:t>
            </a:r>
            <a:r>
              <a:rPr lang="cs-CZ" dirty="0" err="1" smtClean="0"/>
              <a:t>pací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álný popisek 19"/>
          <p:cNvSpPr/>
          <p:nvPr/>
        </p:nvSpPr>
        <p:spPr>
          <a:xfrm>
            <a:off x="0" y="332656"/>
            <a:ext cx="3131840" cy="1368152"/>
          </a:xfrm>
          <a:prstGeom prst="wedgeEllipse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 descr="C:\Documents and Settings\Admin\Local Settings\Temporary Internet Files\Content.IE5\1V59TOP5\MC90034891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9428" y="2529230"/>
            <a:ext cx="2280723" cy="2248729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3995936" y="3573016"/>
            <a:ext cx="1800200" cy="83099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     ÝVORYS</a:t>
            </a:r>
          </a:p>
          <a:p>
            <a:r>
              <a:rPr lang="cs-CZ" sz="2400" dirty="0" smtClean="0"/>
              <a:t>syrový</a:t>
            </a:r>
            <a:endParaRPr lang="cs-CZ" sz="2400" dirty="0"/>
          </a:p>
        </p:txBody>
      </p:sp>
      <p:pic>
        <p:nvPicPr>
          <p:cNvPr id="4" name="Picture 2" descr="C:\Documents and Settings\Admin\Local Settings\Temporary Internet Files\Content.IE5\1V59TOP5\MC90034891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332656"/>
            <a:ext cx="2280723" cy="2248729"/>
          </a:xfrm>
          <a:prstGeom prst="rect">
            <a:avLst/>
          </a:prstGeom>
          <a:noFill/>
        </p:spPr>
      </p:pic>
      <p:pic>
        <p:nvPicPr>
          <p:cNvPr id="5" name="Picture 2" descr="C:\Documents and Settings\Admin\Local Settings\Temporary Internet Files\Content.IE5\1V59TOP5\MC90034891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0"/>
            <a:ext cx="2280723" cy="2248729"/>
          </a:xfrm>
          <a:prstGeom prst="rect">
            <a:avLst/>
          </a:prstGeom>
          <a:noFill/>
        </p:spPr>
      </p:pic>
      <p:pic>
        <p:nvPicPr>
          <p:cNvPr id="6" name="Picture 2" descr="C:\Documents and Settings\Admin\Local Settings\Temporary Internet Files\Content.IE5\1V59TOP5\MC90034891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365104"/>
            <a:ext cx="2280723" cy="2248729"/>
          </a:xfrm>
          <a:prstGeom prst="rect">
            <a:avLst/>
          </a:prstGeom>
          <a:noFill/>
        </p:spPr>
      </p:pic>
      <p:pic>
        <p:nvPicPr>
          <p:cNvPr id="7" name="Picture 2" descr="C:\Documents and Settings\Admin\Local Settings\Temporary Internet Files\Content.IE5\1V59TOP5\MC90034891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2636912"/>
            <a:ext cx="2280723" cy="2248729"/>
          </a:xfrm>
          <a:prstGeom prst="rect">
            <a:avLst/>
          </a:prstGeom>
          <a:noFill/>
        </p:spPr>
      </p:pic>
      <p:pic>
        <p:nvPicPr>
          <p:cNvPr id="8" name="Picture 2" descr="C:\Documents and Settings\Admin\Local Settings\Temporary Internet Files\Content.IE5\1V59TOP5\MC90034891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4609271"/>
            <a:ext cx="2280723" cy="2248729"/>
          </a:xfrm>
          <a:prstGeom prst="rect">
            <a:avLst/>
          </a:prstGeom>
          <a:noFill/>
        </p:spPr>
      </p:pic>
      <p:pic>
        <p:nvPicPr>
          <p:cNvPr id="9" name="Picture 2" descr="C:\Documents and Settings\Admin\Local Settings\Temporary Internet Files\Content.IE5\1V59TOP5\MC90034891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276872"/>
            <a:ext cx="2280723" cy="2248729"/>
          </a:xfrm>
          <a:prstGeom prst="rect">
            <a:avLst/>
          </a:prstGeom>
          <a:noFill/>
        </p:spPr>
      </p:pic>
      <p:pic>
        <p:nvPicPr>
          <p:cNvPr id="10" name="Picture 2" descr="C:\Documents and Settings\Admin\Local Settings\Temporary Internet Files\Content.IE5\1V59TOP5\MC90034891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365104"/>
            <a:ext cx="2280723" cy="2248729"/>
          </a:xfrm>
          <a:prstGeom prst="rect">
            <a:avLst/>
          </a:prstGeom>
          <a:noFill/>
        </p:spPr>
      </p:pic>
      <p:sp>
        <p:nvSpPr>
          <p:cNvPr id="12" name="TextovéPole 11"/>
          <p:cNvSpPr txBox="1"/>
          <p:nvPr/>
        </p:nvSpPr>
        <p:spPr>
          <a:xfrm>
            <a:off x="467544" y="3501008"/>
            <a:ext cx="1800200" cy="83099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   LESYS</a:t>
            </a:r>
          </a:p>
          <a:p>
            <a:r>
              <a:rPr lang="cs-CZ" sz="2400" dirty="0" smtClean="0"/>
              <a:t>sysel</a:t>
            </a:r>
            <a:endParaRPr lang="cs-CZ" sz="24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707904" y="1412776"/>
            <a:ext cx="1800200" cy="83099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     TACHYSU</a:t>
            </a:r>
          </a:p>
          <a:p>
            <a:r>
              <a:rPr lang="cs-CZ" sz="2400" dirty="0" smtClean="0"/>
              <a:t>usychat</a:t>
            </a:r>
            <a:endParaRPr lang="cs-CZ" sz="2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6948264" y="1052736"/>
            <a:ext cx="1800200" cy="83099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        R Ý S</a:t>
            </a:r>
          </a:p>
          <a:p>
            <a:r>
              <a:rPr lang="cs-CZ" sz="2400" dirty="0" smtClean="0"/>
              <a:t>sýr</a:t>
            </a:r>
            <a:endParaRPr lang="cs-CZ" sz="2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6948264" y="5661248"/>
            <a:ext cx="1800200" cy="83099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          NYS</a:t>
            </a:r>
          </a:p>
          <a:p>
            <a:r>
              <a:rPr lang="cs-CZ" sz="2400" dirty="0" smtClean="0"/>
              <a:t>syn</a:t>
            </a:r>
            <a:endParaRPr lang="cs-CZ" sz="24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6948264" y="3717032"/>
            <a:ext cx="1800200" cy="83099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       AROKÝS</a:t>
            </a:r>
          </a:p>
          <a:p>
            <a:r>
              <a:rPr lang="cs-CZ" sz="2400" dirty="0" smtClean="0"/>
              <a:t>sýkora</a:t>
            </a:r>
            <a:endParaRPr lang="cs-CZ" sz="24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067944" y="5445224"/>
            <a:ext cx="1800200" cy="83099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       KEČÝS</a:t>
            </a:r>
          </a:p>
          <a:p>
            <a:r>
              <a:rPr lang="cs-CZ" sz="2400" dirty="0" smtClean="0"/>
              <a:t>sýček</a:t>
            </a:r>
            <a:endParaRPr lang="cs-CZ" sz="2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11560" y="5373216"/>
            <a:ext cx="1800200" cy="83099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        ÝTYS</a:t>
            </a:r>
          </a:p>
          <a:p>
            <a:r>
              <a:rPr lang="cs-CZ" sz="2400" dirty="0" smtClean="0"/>
              <a:t>sytý</a:t>
            </a:r>
            <a:endParaRPr lang="cs-CZ" sz="24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323528" y="476672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 písmen slož vyjmenované slovo: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2771800" y="18864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aoblený obdélník 12"/>
          <p:cNvSpPr/>
          <p:nvPr/>
        </p:nvSpPr>
        <p:spPr>
          <a:xfrm>
            <a:off x="179512" y="260648"/>
            <a:ext cx="3744416" cy="10081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/>
          <p:cNvSpPr/>
          <p:nvPr/>
        </p:nvSpPr>
        <p:spPr>
          <a:xfrm>
            <a:off x="395536" y="1340768"/>
            <a:ext cx="7128792" cy="1440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 dešti už vysychají kaluže.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1871192" y="2636912"/>
            <a:ext cx="7272808" cy="1440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Zalij květinu, už Ti začíná usychat.</a:t>
            </a:r>
            <a:endParaRPr lang="cs-CZ" dirty="0"/>
          </a:p>
        </p:txBody>
      </p:sp>
      <p:sp>
        <p:nvSpPr>
          <p:cNvPr id="6" name="Šipka doprava 5"/>
          <p:cNvSpPr/>
          <p:nvPr/>
        </p:nvSpPr>
        <p:spPr>
          <a:xfrm>
            <a:off x="179512" y="3933056"/>
            <a:ext cx="7272808" cy="1440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Barva na obrázku zasychá.</a:t>
            </a:r>
            <a:endParaRPr lang="cs-CZ" dirty="0"/>
          </a:p>
        </p:txBody>
      </p:sp>
      <p:sp>
        <p:nvSpPr>
          <p:cNvPr id="7" name="Šipka doprava 6"/>
          <p:cNvSpPr/>
          <p:nvPr/>
        </p:nvSpPr>
        <p:spPr>
          <a:xfrm>
            <a:off x="1871192" y="5157192"/>
            <a:ext cx="7272808" cy="1440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Na věšáku mám usychající bundu.</a:t>
            </a:r>
            <a:endParaRPr lang="cs-CZ" dirty="0"/>
          </a:p>
        </p:txBody>
      </p:sp>
      <p:sp>
        <p:nvSpPr>
          <p:cNvPr id="8" name="Elipsa 7"/>
          <p:cNvSpPr/>
          <p:nvPr/>
        </p:nvSpPr>
        <p:spPr>
          <a:xfrm>
            <a:off x="7596336" y="1556792"/>
            <a:ext cx="1547664" cy="86409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vysychat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Elipsa 8"/>
          <p:cNvSpPr/>
          <p:nvPr/>
        </p:nvSpPr>
        <p:spPr>
          <a:xfrm>
            <a:off x="179512" y="5517232"/>
            <a:ext cx="1584176" cy="86409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usychající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0" name="Elipsa 9"/>
          <p:cNvSpPr/>
          <p:nvPr/>
        </p:nvSpPr>
        <p:spPr>
          <a:xfrm>
            <a:off x="7524328" y="4149080"/>
            <a:ext cx="1368152" cy="86409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zasychat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251520" y="2852936"/>
            <a:ext cx="1440160" cy="86409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usychat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95536" y="476672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 danými slovy vymysli větu: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139952" y="40466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590465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Do vět doplň správná slova:</a:t>
            </a:r>
          </a:p>
          <a:p>
            <a:endParaRPr lang="cs-CZ" sz="2000" dirty="0"/>
          </a:p>
          <a:p>
            <a:r>
              <a:rPr lang="cs-CZ" sz="2000" dirty="0" smtClean="0"/>
              <a:t>____Syrová_____ je zdravá.</a:t>
            </a:r>
          </a:p>
          <a:p>
            <a:endParaRPr lang="cs-CZ" sz="2000" dirty="0"/>
          </a:p>
          <a:p>
            <a:r>
              <a:rPr lang="cs-CZ" sz="2000" dirty="0" smtClean="0"/>
              <a:t>Škrtnutím zapálil __sirku_________.</a:t>
            </a:r>
          </a:p>
          <a:p>
            <a:endParaRPr lang="cs-CZ" sz="2000" dirty="0"/>
          </a:p>
          <a:p>
            <a:r>
              <a:rPr lang="cs-CZ" sz="2000" dirty="0" smtClean="0"/>
              <a:t>Rybáři u rybníka roztáhli __síť______.</a:t>
            </a:r>
          </a:p>
          <a:p>
            <a:endParaRPr lang="cs-CZ" sz="2000" dirty="0"/>
          </a:p>
          <a:p>
            <a:r>
              <a:rPr lang="cs-CZ" sz="2000" dirty="0" smtClean="0"/>
              <a:t>Na zahradě jsem viděl sýkoru_____ koňadru.</a:t>
            </a:r>
          </a:p>
          <a:p>
            <a:endParaRPr lang="cs-CZ" sz="2000" dirty="0"/>
          </a:p>
          <a:p>
            <a:r>
              <a:rPr lang="cs-CZ" sz="2000" dirty="0" smtClean="0"/>
              <a:t>Do vesnice vede asfaltová ___silnice_____.</a:t>
            </a:r>
          </a:p>
          <a:p>
            <a:endParaRPr lang="cs-CZ" sz="2000" dirty="0" smtClean="0"/>
          </a:p>
          <a:p>
            <a:r>
              <a:rPr lang="cs-CZ" sz="2000" dirty="0" smtClean="0"/>
              <a:t>Na podzim bylo ________sychravo________.</a:t>
            </a:r>
          </a:p>
          <a:p>
            <a:endParaRPr lang="cs-CZ" sz="2000" dirty="0" smtClean="0"/>
          </a:p>
          <a:p>
            <a:r>
              <a:rPr lang="cs-CZ" sz="2000" dirty="0" smtClean="0"/>
              <a:t>Po dobrém obědě jsem byla ____sytá______.</a:t>
            </a:r>
          </a:p>
          <a:p>
            <a:endParaRPr lang="cs-CZ" sz="2000" dirty="0" smtClean="0"/>
          </a:p>
          <a:p>
            <a:r>
              <a:rPr lang="cs-CZ" sz="2000" dirty="0" smtClean="0"/>
              <a:t>Na nebi byl vidět __měsíc_____.</a:t>
            </a:r>
          </a:p>
          <a:p>
            <a:endParaRPr lang="cs-CZ" sz="2000" dirty="0" smtClean="0"/>
          </a:p>
          <a:p>
            <a:r>
              <a:rPr lang="cs-CZ" sz="2000" dirty="0" smtClean="0"/>
              <a:t>Na stole jsou </a:t>
            </a:r>
            <a:r>
              <a:rPr lang="cs-CZ" sz="2000" smtClean="0"/>
              <a:t>_____přesýpací_____  </a:t>
            </a:r>
            <a:r>
              <a:rPr lang="cs-CZ" sz="2000" dirty="0" smtClean="0"/>
              <a:t>hodiny.</a:t>
            </a:r>
            <a:endParaRPr lang="cs-CZ" sz="2000" dirty="0"/>
          </a:p>
        </p:txBody>
      </p:sp>
      <p:sp>
        <p:nvSpPr>
          <p:cNvPr id="4" name="Vývojový diagram: ukončení 3"/>
          <p:cNvSpPr/>
          <p:nvPr/>
        </p:nvSpPr>
        <p:spPr>
          <a:xfrm>
            <a:off x="5220072" y="1916832"/>
            <a:ext cx="1728192" cy="504056"/>
          </a:xfrm>
          <a:prstGeom prst="flowChartTermina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S-</a:t>
            </a:r>
            <a:r>
              <a:rPr lang="cs-CZ" dirty="0" err="1" smtClean="0"/>
              <a:t>rku</a:t>
            </a:r>
            <a:endParaRPr lang="cs-CZ" dirty="0"/>
          </a:p>
        </p:txBody>
      </p:sp>
      <p:sp>
        <p:nvSpPr>
          <p:cNvPr id="6" name="Vývojový diagram: ukončení 5"/>
          <p:cNvSpPr/>
          <p:nvPr/>
        </p:nvSpPr>
        <p:spPr>
          <a:xfrm>
            <a:off x="7415808" y="3284984"/>
            <a:ext cx="1728192" cy="504056"/>
          </a:xfrm>
          <a:prstGeom prst="flowChartTermina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S-ť</a:t>
            </a:r>
            <a:endParaRPr lang="cs-CZ" dirty="0"/>
          </a:p>
        </p:txBody>
      </p:sp>
      <p:sp>
        <p:nvSpPr>
          <p:cNvPr id="7" name="Vývojový diagram: ukončení 6"/>
          <p:cNvSpPr/>
          <p:nvPr/>
        </p:nvSpPr>
        <p:spPr>
          <a:xfrm>
            <a:off x="5796136" y="3789040"/>
            <a:ext cx="1728192" cy="504056"/>
          </a:xfrm>
          <a:prstGeom prst="flowChartTermina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S-</a:t>
            </a:r>
            <a:r>
              <a:rPr lang="cs-CZ" dirty="0" err="1" smtClean="0"/>
              <a:t>chravo</a:t>
            </a:r>
            <a:endParaRPr lang="cs-CZ" dirty="0"/>
          </a:p>
        </p:txBody>
      </p:sp>
      <p:sp>
        <p:nvSpPr>
          <p:cNvPr id="8" name="Vývojový diagram: ukončení 7"/>
          <p:cNvSpPr/>
          <p:nvPr/>
        </p:nvSpPr>
        <p:spPr>
          <a:xfrm>
            <a:off x="7415808" y="4437112"/>
            <a:ext cx="1728192" cy="504056"/>
          </a:xfrm>
          <a:prstGeom prst="flowChartTermina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Měs</a:t>
            </a:r>
            <a:r>
              <a:rPr lang="cs-CZ" dirty="0" smtClean="0"/>
              <a:t>-c</a:t>
            </a:r>
            <a:endParaRPr lang="cs-CZ" dirty="0"/>
          </a:p>
        </p:txBody>
      </p:sp>
      <p:sp>
        <p:nvSpPr>
          <p:cNvPr id="9" name="Vývojový diagram: ukončení 8"/>
          <p:cNvSpPr/>
          <p:nvPr/>
        </p:nvSpPr>
        <p:spPr>
          <a:xfrm>
            <a:off x="5868144" y="5085184"/>
            <a:ext cx="1728192" cy="504056"/>
          </a:xfrm>
          <a:prstGeom prst="flowChartTermina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S-</a:t>
            </a:r>
            <a:r>
              <a:rPr lang="cs-CZ" dirty="0" err="1" smtClean="0"/>
              <a:t>rová</a:t>
            </a:r>
            <a:endParaRPr lang="cs-CZ" dirty="0"/>
          </a:p>
        </p:txBody>
      </p:sp>
      <p:sp>
        <p:nvSpPr>
          <p:cNvPr id="10" name="Vývojový diagram: ukončení 9"/>
          <p:cNvSpPr/>
          <p:nvPr/>
        </p:nvSpPr>
        <p:spPr>
          <a:xfrm>
            <a:off x="7415808" y="5805264"/>
            <a:ext cx="1728192" cy="504056"/>
          </a:xfrm>
          <a:prstGeom prst="flowChartTermina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S-lnice</a:t>
            </a:r>
            <a:endParaRPr lang="cs-CZ" dirty="0"/>
          </a:p>
        </p:txBody>
      </p:sp>
      <p:sp>
        <p:nvSpPr>
          <p:cNvPr id="11" name="Vývojový diagram: ukončení 10"/>
          <p:cNvSpPr/>
          <p:nvPr/>
        </p:nvSpPr>
        <p:spPr>
          <a:xfrm>
            <a:off x="7164288" y="1988840"/>
            <a:ext cx="1728192" cy="504056"/>
          </a:xfrm>
          <a:prstGeom prst="flowChartTermina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S-</a:t>
            </a:r>
            <a:r>
              <a:rPr lang="cs-CZ" dirty="0" err="1" smtClean="0"/>
              <a:t>koru</a:t>
            </a:r>
            <a:endParaRPr lang="cs-CZ" dirty="0"/>
          </a:p>
        </p:txBody>
      </p:sp>
      <p:sp>
        <p:nvSpPr>
          <p:cNvPr id="12" name="Vývojový diagram: ukončení 11"/>
          <p:cNvSpPr/>
          <p:nvPr/>
        </p:nvSpPr>
        <p:spPr>
          <a:xfrm>
            <a:off x="5652120" y="2780928"/>
            <a:ext cx="1728192" cy="504056"/>
          </a:xfrm>
          <a:prstGeom prst="flowChartTermina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S-</a:t>
            </a:r>
            <a:r>
              <a:rPr lang="cs-CZ" dirty="0" err="1" smtClean="0"/>
              <a:t>tá</a:t>
            </a:r>
            <a:endParaRPr lang="cs-CZ" dirty="0"/>
          </a:p>
        </p:txBody>
      </p:sp>
      <p:sp>
        <p:nvSpPr>
          <p:cNvPr id="13" name="Vývojový diagram: ukončení 12"/>
          <p:cNvSpPr/>
          <p:nvPr/>
        </p:nvSpPr>
        <p:spPr>
          <a:xfrm>
            <a:off x="5292080" y="6093296"/>
            <a:ext cx="1728192" cy="504056"/>
          </a:xfrm>
          <a:prstGeom prst="flowChartTermina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Přes-</a:t>
            </a:r>
            <a:r>
              <a:rPr lang="cs-CZ" dirty="0" err="1" smtClean="0"/>
              <a:t>pací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364088" y="476672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258</Words>
  <Application>Microsoft Office PowerPoint</Application>
  <PresentationFormat>Předvádění na obrazovce (4:3)</PresentationFormat>
  <Paragraphs>104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5</cp:revision>
  <dcterms:created xsi:type="dcterms:W3CDTF">2013-04-05T12:37:43Z</dcterms:created>
  <dcterms:modified xsi:type="dcterms:W3CDTF">2013-09-22T16:06:58Z</dcterms:modified>
</cp:coreProperties>
</file>