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01A3-CF68-41D3-8869-D8F5A9F1A9B6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6744-B031-474F-9E3E-D80EF50179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01A3-CF68-41D3-8869-D8F5A9F1A9B6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6744-B031-474F-9E3E-D80EF50179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01A3-CF68-41D3-8869-D8F5A9F1A9B6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6744-B031-474F-9E3E-D80EF50179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01A3-CF68-41D3-8869-D8F5A9F1A9B6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6744-B031-474F-9E3E-D80EF50179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01A3-CF68-41D3-8869-D8F5A9F1A9B6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6744-B031-474F-9E3E-D80EF50179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01A3-CF68-41D3-8869-D8F5A9F1A9B6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6744-B031-474F-9E3E-D80EF50179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01A3-CF68-41D3-8869-D8F5A9F1A9B6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6744-B031-474F-9E3E-D80EF50179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01A3-CF68-41D3-8869-D8F5A9F1A9B6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6744-B031-474F-9E3E-D80EF50179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01A3-CF68-41D3-8869-D8F5A9F1A9B6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6744-B031-474F-9E3E-D80EF50179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01A3-CF68-41D3-8869-D8F5A9F1A9B6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6744-B031-474F-9E3E-D80EF50179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01A3-CF68-41D3-8869-D8F5A9F1A9B6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6744-B031-474F-9E3E-D80EF50179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B01A3-CF68-41D3-8869-D8F5A9F1A9B6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86744-B031-474F-9E3E-D80EF501799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wmf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wmf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462751"/>
            <a:ext cx="5149679" cy="132343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87624" y="4169639"/>
            <a:ext cx="6696744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Vyjmenovaná </a:t>
            </a:r>
            <a:r>
              <a:rPr lang="cs-CZ" sz="4800" i="1" smtClean="0"/>
              <a:t>slova </a:t>
            </a:r>
            <a:r>
              <a:rPr lang="cs-CZ" sz="4800" i="1" smtClean="0"/>
              <a:t>po </a:t>
            </a:r>
            <a:r>
              <a:rPr lang="cs-CZ" sz="4800" i="1" dirty="0" smtClean="0"/>
              <a:t>V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6"/>
          <p:cNvSpPr txBox="1"/>
          <p:nvPr/>
        </p:nvSpPr>
        <p:spPr>
          <a:xfrm>
            <a:off x="1835696" y="5357826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VY_32_INOVACE_213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755576" y="4581128"/>
            <a:ext cx="7920880" cy="151216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755576" y="620688"/>
            <a:ext cx="7848872" cy="38884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548680"/>
            <a:ext cx="792088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/>
              <a:t>V</a:t>
            </a:r>
            <a:r>
              <a:rPr lang="cs-CZ" sz="3200" dirty="0" smtClean="0"/>
              <a:t> </a:t>
            </a:r>
          </a:p>
          <a:p>
            <a:r>
              <a:rPr lang="cs-CZ" sz="3200" dirty="0" smtClean="0"/>
              <a:t>     vy, vysoký, výt, výskat, </a:t>
            </a:r>
          </a:p>
          <a:p>
            <a:r>
              <a:rPr lang="cs-CZ" sz="3200" dirty="0"/>
              <a:t>z</a:t>
            </a:r>
            <a:r>
              <a:rPr lang="cs-CZ" sz="3200" dirty="0" smtClean="0"/>
              <a:t>vykat, žvýkat, vydra, výr, </a:t>
            </a:r>
          </a:p>
          <a:p>
            <a:r>
              <a:rPr lang="cs-CZ" sz="3200" dirty="0" smtClean="0"/>
              <a:t>vyžle, povyk, výheň, cavyky,</a:t>
            </a:r>
          </a:p>
          <a:p>
            <a:r>
              <a:rPr lang="cs-CZ" sz="3200" dirty="0"/>
              <a:t>v</a:t>
            </a:r>
            <a:r>
              <a:rPr lang="cs-CZ" sz="3200" dirty="0" smtClean="0"/>
              <a:t>y-, </a:t>
            </a:r>
            <a:r>
              <a:rPr lang="cs-CZ" sz="3200" dirty="0" err="1" smtClean="0"/>
              <a:t>vý</a:t>
            </a:r>
            <a:r>
              <a:rPr lang="cs-CZ" sz="3200" dirty="0" smtClean="0"/>
              <a:t>-,</a:t>
            </a:r>
          </a:p>
          <a:p>
            <a:r>
              <a:rPr lang="cs-CZ" sz="3200" dirty="0" smtClean="0"/>
              <a:t>Vyškov</a:t>
            </a:r>
            <a:endParaRPr lang="cs-CZ" sz="3200" dirty="0"/>
          </a:p>
          <a:p>
            <a:endParaRPr lang="cs-CZ" sz="3200" dirty="0"/>
          </a:p>
          <a:p>
            <a:r>
              <a:rPr lang="cs-CZ" sz="2400" dirty="0" smtClean="0"/>
              <a:t>Po obojetné souhlásce </a:t>
            </a:r>
            <a:r>
              <a:rPr lang="cs-CZ" sz="2400" dirty="0"/>
              <a:t>v</a:t>
            </a:r>
            <a:r>
              <a:rPr lang="cs-CZ" sz="2400" dirty="0" smtClean="0"/>
              <a:t> píšeme uvnitř slov většinou </a:t>
            </a:r>
          </a:p>
          <a:p>
            <a:r>
              <a:rPr lang="cs-CZ" sz="2400" dirty="0" smtClean="0"/>
              <a:t>měkké i,</a:t>
            </a:r>
            <a:r>
              <a:rPr lang="cs-CZ" sz="2400" dirty="0" err="1" smtClean="0"/>
              <a:t>í</a:t>
            </a:r>
            <a:r>
              <a:rPr lang="cs-CZ" sz="2400" dirty="0" smtClean="0"/>
              <a:t>. Ve vyjmenovaných slovech a ve slovech příbuzných píšeme y, </a:t>
            </a:r>
            <a:r>
              <a:rPr lang="cs-CZ" sz="2400" dirty="0" err="1" smtClean="0"/>
              <a:t>ý</a:t>
            </a:r>
            <a:r>
              <a:rPr lang="cs-CZ" sz="2400" dirty="0" smtClean="0"/>
              <a:t>.</a:t>
            </a:r>
          </a:p>
        </p:txBody>
      </p:sp>
      <p:pic>
        <p:nvPicPr>
          <p:cNvPr id="1026" name="Picture 2" descr="C:\Documents and Settings\Admin\Local Settings\Temporary Internet Files\Content.IE5\O5EM361I\MC9003295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268760"/>
            <a:ext cx="1795604" cy="1769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332656"/>
            <a:ext cx="5976664" cy="43204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95536" y="332656"/>
            <a:ext cx="597666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Napiš vyjmenovaná slova po V. Některá spoj s obrázkem: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707904" y="1124744"/>
            <a:ext cx="1152128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076056" y="1124744"/>
            <a:ext cx="165618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123728" y="2348880"/>
            <a:ext cx="165618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948264" y="1124744"/>
            <a:ext cx="165618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907704" y="1124744"/>
            <a:ext cx="165618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796136" y="1700808"/>
            <a:ext cx="165618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23528" y="2348880"/>
            <a:ext cx="165618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923928" y="2348880"/>
            <a:ext cx="165618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851920" y="1700808"/>
            <a:ext cx="165618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2051720" y="1700808"/>
            <a:ext cx="165618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323528" y="1124744"/>
            <a:ext cx="129614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5868144" y="2348880"/>
            <a:ext cx="165618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251520" y="1772816"/>
            <a:ext cx="165618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 descr="C:\Documents and Settings\Admin\Local Settings\Temporary Internet Files\Content.IE5\VLD3FGHW\MC90002995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5445224"/>
            <a:ext cx="2203507" cy="792088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Local Settings\Temporary Internet Files\Content.IE5\VLD3FGHW\MC9000552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869160"/>
            <a:ext cx="1584176" cy="1483614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O5EM361I\MP900262851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3068960"/>
            <a:ext cx="1069808" cy="1612776"/>
          </a:xfrm>
          <a:prstGeom prst="rect">
            <a:avLst/>
          </a:prstGeom>
          <a:noFill/>
        </p:spPr>
      </p:pic>
      <p:pic>
        <p:nvPicPr>
          <p:cNvPr id="2053" name="Picture 5" descr="C:\Documents and Settings\Admin\Local Settings\Temporary Internet Files\Content.IE5\VLD3FGHW\MC900232113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3284984"/>
            <a:ext cx="1224136" cy="1550150"/>
          </a:xfrm>
          <a:prstGeom prst="rect">
            <a:avLst/>
          </a:prstGeom>
          <a:noFill/>
        </p:spPr>
      </p:pic>
      <p:pic>
        <p:nvPicPr>
          <p:cNvPr id="2054" name="Picture 6" descr="C:\Documents and Settings\Admin\Local Settings\Temporary Internet Files\Content.IE5\O5EM361I\MP900448377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9792" y="3356992"/>
            <a:ext cx="1292414" cy="1369229"/>
          </a:xfrm>
          <a:prstGeom prst="rect">
            <a:avLst/>
          </a:prstGeom>
          <a:noFill/>
        </p:spPr>
      </p:pic>
      <p:pic>
        <p:nvPicPr>
          <p:cNvPr id="2055" name="Picture 7" descr="C:\Documents and Settings\Admin\Local Settings\Temporary Internet Files\Content.IE5\Y9XAWY88\MP900446594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87624" y="4941168"/>
            <a:ext cx="1223336" cy="1584176"/>
          </a:xfrm>
          <a:prstGeom prst="rect">
            <a:avLst/>
          </a:prstGeom>
          <a:noFill/>
        </p:spPr>
      </p:pic>
      <p:pic>
        <p:nvPicPr>
          <p:cNvPr id="2056" name="Picture 8" descr="C:\Documents and Settings\Admin\Local Settings\Temporary Internet Files\Content.IE5\VLD3FGHW\MC900090224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1560" y="3068960"/>
            <a:ext cx="1717306" cy="12333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499992" y="1268760"/>
            <a:ext cx="3744416" cy="48245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51520" y="1268760"/>
            <a:ext cx="2448272" cy="48245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179512" y="260648"/>
            <a:ext cx="1656184" cy="57606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51520" y="260648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Rozlišuj: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1196752"/>
            <a:ext cx="820891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Výška (vysoko)                            vížka (věžička)</a:t>
            </a:r>
          </a:p>
          <a:p>
            <a:r>
              <a:rPr lang="cs-CZ" sz="2000" dirty="0" smtClean="0"/>
              <a:t>To je ale výška.                                                  Na hradě byla starobylá vížka.</a:t>
            </a:r>
          </a:p>
          <a:p>
            <a:endParaRPr lang="cs-CZ" sz="2000" dirty="0"/>
          </a:p>
          <a:p>
            <a:r>
              <a:rPr lang="cs-CZ" sz="2800" dirty="0" smtClean="0"/>
              <a:t>Vyje ( jako vlk)                              vije ( věnečky)</a:t>
            </a:r>
          </a:p>
          <a:p>
            <a:r>
              <a:rPr lang="cs-CZ" sz="2000" dirty="0" smtClean="0"/>
              <a:t>Pes silně vyje.                                                       Maruška vila věnečky.</a:t>
            </a:r>
          </a:p>
          <a:p>
            <a:endParaRPr lang="cs-CZ" sz="2000" dirty="0"/>
          </a:p>
          <a:p>
            <a:r>
              <a:rPr lang="cs-CZ" sz="2800" dirty="0" smtClean="0"/>
              <a:t>Výš ( do výšky)                               víš (znáš)</a:t>
            </a:r>
          </a:p>
          <a:p>
            <a:r>
              <a:rPr lang="cs-CZ" sz="2000" dirty="0" smtClean="0"/>
              <a:t>Pověs obraz výš.                                                     Víš, co je dnes k obědu?</a:t>
            </a:r>
          </a:p>
          <a:p>
            <a:endParaRPr lang="cs-CZ" sz="2000" dirty="0"/>
          </a:p>
          <a:p>
            <a:r>
              <a:rPr lang="cs-CZ" sz="2800" dirty="0" smtClean="0"/>
              <a:t>Výt (skučet)                                    vít (plést věnečky)</a:t>
            </a:r>
          </a:p>
          <a:p>
            <a:r>
              <a:rPr lang="cs-CZ" sz="2800" dirty="0"/>
              <a:t> </a:t>
            </a:r>
            <a:r>
              <a:rPr lang="cs-CZ" sz="2000" dirty="0" smtClean="0"/>
              <a:t>Slyším výt vlky.   </a:t>
            </a:r>
            <a:r>
              <a:rPr lang="cs-CZ" sz="2800" dirty="0" smtClean="0"/>
              <a:t>                                    Vít (jméno)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              </a:t>
            </a:r>
            <a:r>
              <a:rPr lang="cs-CZ" sz="2000" dirty="0" smtClean="0"/>
              <a:t>                                                            Umíš vít věnečky?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                               Vít je náš spolužák.</a:t>
            </a:r>
            <a:endParaRPr lang="cs-CZ" sz="2800" dirty="0" smtClean="0"/>
          </a:p>
          <a:p>
            <a:endParaRPr lang="cs-CZ" sz="2800" dirty="0"/>
          </a:p>
        </p:txBody>
      </p:sp>
      <p:sp>
        <p:nvSpPr>
          <p:cNvPr id="7" name="Obdélník 6"/>
          <p:cNvSpPr/>
          <p:nvPr/>
        </p:nvSpPr>
        <p:spPr>
          <a:xfrm>
            <a:off x="3131840" y="1268760"/>
            <a:ext cx="864096" cy="4680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</p:txBody>
      </p:sp>
      <p:pic>
        <p:nvPicPr>
          <p:cNvPr id="4099" name="Picture 3" descr="C:\Documents and Settings\Admin\Local Settings\Temporary Internet Files\Content.IE5\O5EM361I\MP90040504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260648"/>
            <a:ext cx="917848" cy="1371877"/>
          </a:xfrm>
          <a:prstGeom prst="rect">
            <a:avLst/>
          </a:prstGeom>
          <a:noFill/>
        </p:spPr>
      </p:pic>
      <p:pic>
        <p:nvPicPr>
          <p:cNvPr id="10" name="Picture 3" descr="C:\Documents and Settings\Admin\Local Settings\Temporary Internet Files\Content.IE5\VLD3FGHW\MC9000552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88640"/>
            <a:ext cx="1080120" cy="10115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860032" y="1268760"/>
            <a:ext cx="3960440" cy="53285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23528" y="1268760"/>
            <a:ext cx="3960440" cy="53285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179512" y="404664"/>
            <a:ext cx="1656184" cy="57606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251520" y="332656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Rozlišuj:</a:t>
            </a:r>
            <a:endParaRPr lang="cs-CZ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340768"/>
            <a:ext cx="85689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Vyla (skučela)                                vila (pletla)</a:t>
            </a:r>
          </a:p>
          <a:p>
            <a:r>
              <a:rPr lang="cs-CZ" sz="2000" dirty="0" smtClean="0"/>
              <a:t>Vlčice vyla.                                                            </a:t>
            </a:r>
            <a:r>
              <a:rPr lang="cs-CZ" sz="2800" dirty="0" smtClean="0"/>
              <a:t>víla(bytost)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                                                       </a:t>
            </a:r>
            <a:r>
              <a:rPr lang="cs-CZ" sz="2000" dirty="0" smtClean="0"/>
              <a:t>Pohádková víla vila věnce.</a:t>
            </a:r>
          </a:p>
          <a:p>
            <a:r>
              <a:rPr lang="cs-CZ" sz="2800" dirty="0" smtClean="0"/>
              <a:t>Vysel ( předpona –vy-seje)          visel (na stěně)</a:t>
            </a:r>
          </a:p>
          <a:p>
            <a:r>
              <a:rPr lang="cs-CZ" sz="2000" dirty="0" smtClean="0"/>
              <a:t>Na jaře hospodář vysel obilí.                               Kabát visel na věšáku.</a:t>
            </a:r>
          </a:p>
          <a:p>
            <a:endParaRPr lang="cs-CZ" sz="2000" dirty="0"/>
          </a:p>
          <a:p>
            <a:r>
              <a:rPr lang="cs-CZ" sz="2800" dirty="0" smtClean="0"/>
              <a:t>Výr (sova)                                         vír (ve vodě)</a:t>
            </a:r>
          </a:p>
          <a:p>
            <a:r>
              <a:rPr lang="cs-CZ" sz="2000" dirty="0" smtClean="0"/>
              <a:t>Výr je naše největší sova.                                  Vír ve vodě je pro plavce nebezpečný.</a:t>
            </a:r>
          </a:p>
          <a:p>
            <a:endParaRPr lang="cs-CZ" sz="2000" dirty="0"/>
          </a:p>
          <a:p>
            <a:r>
              <a:rPr lang="cs-CZ" sz="2800" dirty="0" smtClean="0"/>
              <a:t>Výří ( patřící výrovi)                         víří ( točí se dokola)</a:t>
            </a:r>
          </a:p>
          <a:p>
            <a:r>
              <a:rPr lang="cs-CZ" sz="2000" dirty="0" smtClean="0"/>
              <a:t>Výří hnízdo je ve skalách.                                         Voda se hodně víří.</a:t>
            </a:r>
          </a:p>
          <a:p>
            <a:endParaRPr lang="cs-CZ" sz="2000" dirty="0"/>
          </a:p>
          <a:p>
            <a:r>
              <a:rPr lang="cs-CZ" sz="2800" dirty="0" smtClean="0"/>
              <a:t>Výská (radostně)                              víska (vesnice)</a:t>
            </a:r>
          </a:p>
          <a:p>
            <a:r>
              <a:rPr lang="cs-CZ" sz="2000" dirty="0" smtClean="0"/>
              <a:t>Zdeněk radostí výská.                                               Lhota je nedaleká víska.</a:t>
            </a:r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4427984" y="1268760"/>
            <a:ext cx="288032" cy="53285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err="1" smtClean="0"/>
              <a:t>Xx</a:t>
            </a:r>
            <a:endParaRPr lang="cs-CZ" dirty="0" smtClean="0"/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endParaRPr lang="cs-CZ" dirty="0"/>
          </a:p>
        </p:txBody>
      </p:sp>
      <p:pic>
        <p:nvPicPr>
          <p:cNvPr id="3074" name="Picture 2" descr="C:\Program Files\Microsoft Office\MEDIA\CAGCAT10\j018560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0648"/>
            <a:ext cx="922630" cy="923544"/>
          </a:xfrm>
          <a:prstGeom prst="rect">
            <a:avLst/>
          </a:prstGeom>
          <a:noFill/>
        </p:spPr>
      </p:pic>
      <p:pic>
        <p:nvPicPr>
          <p:cNvPr id="9" name="Picture 4" descr="C:\Documents and Settings\Admin\Local Settings\Temporary Internet Files\Content.IE5\O5EM361I\MP90026285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907541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332656"/>
            <a:ext cx="5976664" cy="43204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95536" y="332656"/>
            <a:ext cx="597666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Napiš vyjmenovaná slova po V. Některá spoj s obrázkem: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148064" y="1124744"/>
            <a:ext cx="1152128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výskat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04248" y="1052736"/>
            <a:ext cx="165618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zvykat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123728" y="2348880"/>
            <a:ext cx="165618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cavyky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79512" y="1700808"/>
            <a:ext cx="140466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žvýkat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907704" y="1124744"/>
            <a:ext cx="165618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vysoký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6876256" y="1700808"/>
            <a:ext cx="165618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povyk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95536" y="2348880"/>
            <a:ext cx="165618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výheň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3851920" y="1124744"/>
            <a:ext cx="93610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výt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5076056" y="1772816"/>
            <a:ext cx="165618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vyžle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3275856" y="1700808"/>
            <a:ext cx="165618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výr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323528" y="1124744"/>
            <a:ext cx="129614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139952" y="2348880"/>
            <a:ext cx="165618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Vy-, </a:t>
            </a:r>
            <a:r>
              <a:rPr lang="cs-CZ" dirty="0" err="1" smtClean="0"/>
              <a:t>vý</a:t>
            </a:r>
            <a:r>
              <a:rPr lang="cs-CZ" dirty="0" smtClean="0"/>
              <a:t>-,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1763688" y="1700808"/>
            <a:ext cx="129614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vydra</a:t>
            </a:r>
            <a:endParaRPr lang="cs-CZ" dirty="0"/>
          </a:p>
        </p:txBody>
      </p:sp>
      <p:pic>
        <p:nvPicPr>
          <p:cNvPr id="2050" name="Picture 2" descr="C:\Documents and Settings\Admin\Local Settings\Temporary Internet Files\Content.IE5\VLD3FGHW\MC90002995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5445224"/>
            <a:ext cx="2203507" cy="792088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Local Settings\Temporary Internet Files\Content.IE5\VLD3FGHW\MC9000552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869160"/>
            <a:ext cx="1584176" cy="1483614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O5EM361I\MP900262851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3068960"/>
            <a:ext cx="1069808" cy="1612776"/>
          </a:xfrm>
          <a:prstGeom prst="rect">
            <a:avLst/>
          </a:prstGeom>
          <a:noFill/>
        </p:spPr>
      </p:pic>
      <p:pic>
        <p:nvPicPr>
          <p:cNvPr id="2053" name="Picture 5" descr="C:\Documents and Settings\Admin\Local Settings\Temporary Internet Files\Content.IE5\VLD3FGHW\MC900232113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3284984"/>
            <a:ext cx="1224136" cy="1550150"/>
          </a:xfrm>
          <a:prstGeom prst="rect">
            <a:avLst/>
          </a:prstGeom>
          <a:noFill/>
        </p:spPr>
      </p:pic>
      <p:pic>
        <p:nvPicPr>
          <p:cNvPr id="2054" name="Picture 6" descr="C:\Documents and Settings\Admin\Local Settings\Temporary Internet Files\Content.IE5\O5EM361I\MP900448377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9792" y="3356992"/>
            <a:ext cx="1292414" cy="1369229"/>
          </a:xfrm>
          <a:prstGeom prst="rect">
            <a:avLst/>
          </a:prstGeom>
          <a:noFill/>
        </p:spPr>
      </p:pic>
      <p:pic>
        <p:nvPicPr>
          <p:cNvPr id="2055" name="Picture 7" descr="C:\Documents and Settings\Admin\Local Settings\Temporary Internet Files\Content.IE5\Y9XAWY88\MP900446594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87624" y="4941168"/>
            <a:ext cx="1223336" cy="1584176"/>
          </a:xfrm>
          <a:prstGeom prst="rect">
            <a:avLst/>
          </a:prstGeom>
          <a:noFill/>
        </p:spPr>
      </p:pic>
      <p:pic>
        <p:nvPicPr>
          <p:cNvPr id="2056" name="Picture 8" descr="C:\Documents and Settings\Admin\Local Settings\Temporary Internet Files\Content.IE5\VLD3FGHW\MC900090224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1560" y="3068960"/>
            <a:ext cx="1717306" cy="1233329"/>
          </a:xfrm>
          <a:prstGeom prst="rect">
            <a:avLst/>
          </a:prstGeom>
          <a:noFill/>
        </p:spPr>
      </p:pic>
      <p:sp>
        <p:nvSpPr>
          <p:cNvPr id="24" name="TextovéPole 23"/>
          <p:cNvSpPr txBox="1"/>
          <p:nvPr/>
        </p:nvSpPr>
        <p:spPr>
          <a:xfrm>
            <a:off x="6732240" y="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26" name="Přímá spojovací čára 25"/>
          <p:cNvCxnSpPr/>
          <p:nvPr/>
        </p:nvCxnSpPr>
        <p:spPr>
          <a:xfrm flipH="1" flipV="1">
            <a:off x="1691680" y="2564904"/>
            <a:ext cx="432048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 flipV="1">
            <a:off x="3707904" y="1988840"/>
            <a:ext cx="504056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flipH="1" flipV="1">
            <a:off x="1043608" y="1700808"/>
            <a:ext cx="432048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flipH="1" flipV="1">
            <a:off x="4644008" y="1484784"/>
            <a:ext cx="2232248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 flipH="1" flipV="1">
            <a:off x="3347864" y="1412776"/>
            <a:ext cx="2160240" cy="4320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 flipH="1" flipV="1">
            <a:off x="2483768" y="1844824"/>
            <a:ext cx="4680520" cy="3744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333</Words>
  <Application>Microsoft Office PowerPoint</Application>
  <PresentationFormat>Předvádění na obrazovce (4:3)</PresentationFormat>
  <Paragraphs>92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7</cp:revision>
  <dcterms:created xsi:type="dcterms:W3CDTF">2013-04-05T13:42:10Z</dcterms:created>
  <dcterms:modified xsi:type="dcterms:W3CDTF">2013-09-22T16:08:14Z</dcterms:modified>
</cp:coreProperties>
</file>