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2889-279A-48C4-84FB-D7108D25A14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0D09-0159-441A-84F4-9F4B0A768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2889-279A-48C4-84FB-D7108D25A14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0D09-0159-441A-84F4-9F4B0A768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2889-279A-48C4-84FB-D7108D25A14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0D09-0159-441A-84F4-9F4B0A768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2889-279A-48C4-84FB-D7108D25A14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0D09-0159-441A-84F4-9F4B0A768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2889-279A-48C4-84FB-D7108D25A14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0D09-0159-441A-84F4-9F4B0A768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2889-279A-48C4-84FB-D7108D25A14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0D09-0159-441A-84F4-9F4B0A768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2889-279A-48C4-84FB-D7108D25A14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0D09-0159-441A-84F4-9F4B0A768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2889-279A-48C4-84FB-D7108D25A14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0D09-0159-441A-84F4-9F4B0A768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2889-279A-48C4-84FB-D7108D25A14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0D09-0159-441A-84F4-9F4B0A768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2889-279A-48C4-84FB-D7108D25A14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0D09-0159-441A-84F4-9F4B0A768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2889-279A-48C4-84FB-D7108D25A14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F0D09-0159-441A-84F4-9F4B0A768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D2889-279A-48C4-84FB-D7108D25A14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F0D09-0159-441A-84F4-9F4B0A768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79712" y="2204864"/>
            <a:ext cx="5149679" cy="13234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259632" y="3788166"/>
            <a:ext cx="6696744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Vyjmenovaná </a:t>
            </a:r>
            <a:r>
              <a:rPr lang="cs-CZ" sz="4800" i="1" dirty="0" smtClean="0"/>
              <a:t>slova </a:t>
            </a:r>
            <a:r>
              <a:rPr lang="cs-CZ" sz="4800" i="1" dirty="0" smtClean="0"/>
              <a:t>po V cvičení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9531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6"/>
          <p:cNvSpPr txBox="1"/>
          <p:nvPr/>
        </p:nvSpPr>
        <p:spPr>
          <a:xfrm>
            <a:off x="1835696" y="5643578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VY_32_INOVACE_214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323528" y="260648"/>
            <a:ext cx="4176464" cy="100811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0" y="1484784"/>
          <a:ext cx="3984104" cy="311212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98013"/>
                <a:gridCol w="498013"/>
                <a:gridCol w="498013"/>
                <a:gridCol w="498013"/>
                <a:gridCol w="498013"/>
                <a:gridCol w="498013"/>
                <a:gridCol w="498013"/>
                <a:gridCol w="498013"/>
              </a:tblGrid>
              <a:tr h="444589"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</a:tr>
              <a:tr h="444589"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</a:tr>
              <a:tr h="444589"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</a:tr>
              <a:tr h="444589"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</a:tr>
              <a:tr h="444589"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</a:tr>
              <a:tr h="444589"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</a:tr>
              <a:tr h="444589"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467544" y="332656"/>
            <a:ext cx="396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Hledej příbuzná  slova  ke slovu vysoký.</a:t>
            </a:r>
            <a:endParaRPr lang="cs-CZ" sz="2000" dirty="0"/>
          </a:p>
        </p:txBody>
      </p:sp>
      <p:sp>
        <p:nvSpPr>
          <p:cNvPr id="8" name="Zaoblený obdélník 7"/>
          <p:cNvSpPr/>
          <p:nvPr/>
        </p:nvSpPr>
        <p:spPr>
          <a:xfrm>
            <a:off x="5436096" y="1412776"/>
            <a:ext cx="3168352" cy="403244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VLD3FGHW\MP90039981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941168"/>
            <a:ext cx="2094736" cy="1395945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O5EM361I\MP90018519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5013176"/>
            <a:ext cx="1935216" cy="1309496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O5EM361I\MP900442303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188640"/>
            <a:ext cx="1835696" cy="1124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ipsa 11"/>
          <p:cNvSpPr/>
          <p:nvPr/>
        </p:nvSpPr>
        <p:spPr>
          <a:xfrm>
            <a:off x="179512" y="188640"/>
            <a:ext cx="5040560" cy="136815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251520" y="2996952"/>
            <a:ext cx="3168352" cy="3096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Výskat</a:t>
            </a:r>
          </a:p>
          <a:p>
            <a:pPr algn="ctr"/>
            <a:r>
              <a:rPr lang="cs-CZ" dirty="0" smtClean="0"/>
              <a:t>Výskání</a:t>
            </a:r>
          </a:p>
          <a:p>
            <a:pPr algn="ctr"/>
            <a:r>
              <a:rPr lang="cs-CZ" dirty="0" smtClean="0"/>
              <a:t>Výskot</a:t>
            </a:r>
          </a:p>
          <a:p>
            <a:pPr algn="ctr"/>
            <a:r>
              <a:rPr lang="cs-CZ" dirty="0" smtClean="0"/>
              <a:t>Zavýsknout</a:t>
            </a:r>
          </a:p>
          <a:p>
            <a:pPr algn="ctr"/>
            <a:r>
              <a:rPr lang="cs-CZ" dirty="0" smtClean="0"/>
              <a:t>Vyvýšený</a:t>
            </a:r>
          </a:p>
          <a:p>
            <a:pPr algn="ctr"/>
            <a:r>
              <a:rPr lang="cs-CZ" dirty="0" smtClean="0"/>
              <a:t>výskala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3779912" y="3284984"/>
            <a:ext cx="3168352" cy="3096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Zvyk </a:t>
            </a:r>
          </a:p>
          <a:p>
            <a:pPr algn="ctr"/>
            <a:r>
              <a:rPr lang="cs-CZ" dirty="0" smtClean="0"/>
              <a:t>Zlozvyk</a:t>
            </a:r>
          </a:p>
          <a:p>
            <a:pPr algn="ctr"/>
            <a:r>
              <a:rPr lang="cs-CZ" dirty="0" smtClean="0"/>
              <a:t>Návyk</a:t>
            </a:r>
          </a:p>
          <a:p>
            <a:pPr algn="ctr"/>
            <a:r>
              <a:rPr lang="cs-CZ" dirty="0" smtClean="0"/>
              <a:t>Odvykat</a:t>
            </a:r>
          </a:p>
          <a:p>
            <a:pPr algn="ctr"/>
            <a:r>
              <a:rPr lang="cs-CZ" dirty="0" smtClean="0"/>
              <a:t>Obvykle</a:t>
            </a:r>
          </a:p>
          <a:p>
            <a:pPr algn="ctr"/>
            <a:r>
              <a:rPr lang="cs-CZ" dirty="0" smtClean="0"/>
              <a:t>Odvyknout si</a:t>
            </a:r>
          </a:p>
          <a:p>
            <a:pPr algn="ctr"/>
            <a:r>
              <a:rPr lang="cs-CZ" dirty="0" smtClean="0"/>
              <a:t>Navyknout si</a:t>
            </a:r>
          </a:p>
          <a:p>
            <a:pPr algn="ctr"/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5508104" y="188640"/>
            <a:ext cx="3168352" cy="3096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Žvýkat</a:t>
            </a:r>
          </a:p>
          <a:p>
            <a:pPr algn="ctr"/>
            <a:r>
              <a:rPr lang="cs-CZ" dirty="0" smtClean="0"/>
              <a:t>Žvýkání</a:t>
            </a:r>
          </a:p>
          <a:p>
            <a:pPr algn="ctr"/>
            <a:r>
              <a:rPr lang="cs-CZ" dirty="0" smtClean="0"/>
              <a:t>Přežvýkavec</a:t>
            </a:r>
          </a:p>
          <a:p>
            <a:pPr algn="ctr"/>
            <a:r>
              <a:rPr lang="cs-CZ" dirty="0" smtClean="0"/>
              <a:t>Zvykat si</a:t>
            </a:r>
          </a:p>
          <a:p>
            <a:pPr algn="ctr"/>
            <a:r>
              <a:rPr lang="cs-CZ" dirty="0" smtClean="0"/>
              <a:t>Žvýkačka</a:t>
            </a:r>
          </a:p>
          <a:p>
            <a:pPr algn="ctr"/>
            <a:r>
              <a:rPr lang="cs-CZ" dirty="0" smtClean="0"/>
              <a:t>Nežvýkej</a:t>
            </a:r>
          </a:p>
          <a:p>
            <a:pPr algn="ctr"/>
            <a:r>
              <a:rPr lang="cs-CZ" dirty="0" smtClean="0"/>
              <a:t>návyk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67544" y="476672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Ve kterém kruhu jsou pouze slova příbuzná:</a:t>
            </a:r>
            <a:endParaRPr lang="cs-CZ" sz="2400" dirty="0"/>
          </a:p>
        </p:txBody>
      </p:sp>
      <p:pic>
        <p:nvPicPr>
          <p:cNvPr id="1026" name="Picture 2" descr="C:\Documents and Settings\Admin\Local Settings\Temporary Internet Files\Content.IE5\VLD3FGHW\MC90019932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3081" y="4293096"/>
            <a:ext cx="1910919" cy="936104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Y9XAWY88\MC90021594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700808"/>
            <a:ext cx="3066107" cy="1834836"/>
          </a:xfrm>
          <a:prstGeom prst="rect">
            <a:avLst/>
          </a:prstGeom>
          <a:noFill/>
        </p:spPr>
      </p:pic>
      <p:pic>
        <p:nvPicPr>
          <p:cNvPr id="13" name="Picture 3" descr="C:\Documents and Settings\Admin\Local Settings\Temporary Internet Files\Content.IE5\Y9XAWY88\MC90021594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0104" y="1853208"/>
            <a:ext cx="3066107" cy="18348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cípá hvězda 1"/>
          <p:cNvSpPr/>
          <p:nvPr/>
        </p:nvSpPr>
        <p:spPr>
          <a:xfrm>
            <a:off x="755576" y="260648"/>
            <a:ext cx="2016224" cy="1512168"/>
          </a:xfrm>
          <a:prstGeom prst="star7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Doplň předpony vy-, </a:t>
            </a:r>
            <a:r>
              <a:rPr lang="cs-CZ" dirty="0" err="1" smtClean="0"/>
              <a:t>vý</a:t>
            </a:r>
            <a:endParaRPr lang="cs-CZ" dirty="0"/>
          </a:p>
        </p:txBody>
      </p:sp>
      <p:sp>
        <p:nvSpPr>
          <p:cNvPr id="3" name="7cípá hvězda 2"/>
          <p:cNvSpPr/>
          <p:nvPr/>
        </p:nvSpPr>
        <p:spPr>
          <a:xfrm>
            <a:off x="5004048" y="332656"/>
            <a:ext cx="1872208" cy="1512168"/>
          </a:xfrm>
          <a:prstGeom prst="star7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Doplň</a:t>
            </a:r>
          </a:p>
          <a:p>
            <a:pPr algn="ctr"/>
            <a:r>
              <a:rPr lang="cs-CZ" dirty="0" smtClean="0"/>
              <a:t>i, í</a:t>
            </a:r>
            <a:endParaRPr lang="cs-CZ" dirty="0"/>
          </a:p>
        </p:txBody>
      </p:sp>
      <p:sp>
        <p:nvSpPr>
          <p:cNvPr id="4" name="Obousměrná svislá šipka 3"/>
          <p:cNvSpPr/>
          <p:nvPr/>
        </p:nvSpPr>
        <p:spPr>
          <a:xfrm>
            <a:off x="539552" y="1916832"/>
            <a:ext cx="2808312" cy="468052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V-dělá</a:t>
            </a:r>
          </a:p>
          <a:p>
            <a:pPr algn="ctr"/>
            <a:r>
              <a:rPr lang="cs-CZ" dirty="0" smtClean="0"/>
              <a:t>V-táhl</a:t>
            </a:r>
          </a:p>
          <a:p>
            <a:pPr algn="ctr"/>
            <a:r>
              <a:rPr lang="cs-CZ" dirty="0" smtClean="0"/>
              <a:t>V-jel</a:t>
            </a:r>
          </a:p>
          <a:p>
            <a:pPr algn="ctr"/>
            <a:r>
              <a:rPr lang="cs-CZ" dirty="0" smtClean="0"/>
              <a:t>V-myslí</a:t>
            </a:r>
          </a:p>
          <a:p>
            <a:pPr algn="ctr"/>
            <a:r>
              <a:rPr lang="cs-CZ" dirty="0" smtClean="0"/>
              <a:t>V-hodil</a:t>
            </a:r>
          </a:p>
          <a:p>
            <a:pPr algn="ctr"/>
            <a:r>
              <a:rPr lang="cs-CZ" dirty="0" smtClean="0"/>
              <a:t>V-šel</a:t>
            </a:r>
          </a:p>
          <a:p>
            <a:pPr algn="ctr"/>
            <a:r>
              <a:rPr lang="cs-CZ" dirty="0" smtClean="0"/>
              <a:t>V-lezl</a:t>
            </a:r>
          </a:p>
          <a:p>
            <a:pPr algn="ctr"/>
            <a:r>
              <a:rPr lang="cs-CZ" dirty="0" smtClean="0"/>
              <a:t>V-růstá</a:t>
            </a:r>
          </a:p>
          <a:p>
            <a:pPr algn="ctr"/>
            <a:r>
              <a:rPr lang="cs-CZ" dirty="0" smtClean="0"/>
              <a:t>V-letěl</a:t>
            </a:r>
          </a:p>
          <a:p>
            <a:pPr algn="ctr"/>
            <a:r>
              <a:rPr lang="cs-CZ" dirty="0" smtClean="0"/>
              <a:t>V-vinou</a:t>
            </a:r>
          </a:p>
          <a:p>
            <a:pPr algn="ctr"/>
            <a:r>
              <a:rPr lang="cs-CZ" dirty="0" smtClean="0"/>
              <a:t>V-raší</a:t>
            </a:r>
          </a:p>
          <a:p>
            <a:pPr algn="ctr"/>
            <a:r>
              <a:rPr lang="cs-CZ" dirty="0" smtClean="0"/>
              <a:t>V-myslíš</a:t>
            </a:r>
          </a:p>
          <a:p>
            <a:pPr algn="ctr"/>
            <a:r>
              <a:rPr lang="cs-CZ" dirty="0" smtClean="0"/>
              <a:t>V-rostou</a:t>
            </a:r>
          </a:p>
          <a:p>
            <a:pPr algn="ctr"/>
            <a:r>
              <a:rPr lang="cs-CZ" dirty="0" smtClean="0"/>
              <a:t>V-</a:t>
            </a:r>
            <a:r>
              <a:rPr lang="cs-CZ" dirty="0" err="1" smtClean="0"/>
              <a:t>bíhá</a:t>
            </a:r>
            <a:endParaRPr lang="cs-CZ" dirty="0"/>
          </a:p>
        </p:txBody>
      </p:sp>
      <p:sp>
        <p:nvSpPr>
          <p:cNvPr id="5" name="Obousměrná svislá šipka 4"/>
          <p:cNvSpPr/>
          <p:nvPr/>
        </p:nvSpPr>
        <p:spPr>
          <a:xfrm>
            <a:off x="4572000" y="1916832"/>
            <a:ext cx="2880320" cy="468052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V-m</a:t>
            </a:r>
          </a:p>
          <a:p>
            <a:pPr algn="ctr"/>
            <a:r>
              <a:rPr lang="cs-CZ" dirty="0" smtClean="0"/>
              <a:t>V-</a:t>
            </a:r>
            <a:r>
              <a:rPr lang="cs-CZ" dirty="0" err="1" smtClean="0"/>
              <a:t>díme</a:t>
            </a:r>
            <a:endParaRPr lang="cs-CZ" dirty="0" smtClean="0"/>
          </a:p>
          <a:p>
            <a:pPr algn="ctr"/>
            <a:r>
              <a:rPr lang="cs-CZ" dirty="0" smtClean="0"/>
              <a:t>V-</a:t>
            </a:r>
            <a:r>
              <a:rPr lang="cs-CZ" dirty="0" err="1" smtClean="0"/>
              <a:t>táme</a:t>
            </a:r>
            <a:endParaRPr lang="cs-CZ" dirty="0" smtClean="0"/>
          </a:p>
          <a:p>
            <a:pPr algn="ctr"/>
            <a:r>
              <a:rPr lang="cs-CZ" dirty="0" smtClean="0"/>
              <a:t>V-</a:t>
            </a:r>
            <a:r>
              <a:rPr lang="cs-CZ" dirty="0" err="1" smtClean="0"/>
              <a:t>deo</a:t>
            </a:r>
            <a:endParaRPr lang="cs-CZ" dirty="0" smtClean="0"/>
          </a:p>
          <a:p>
            <a:pPr algn="ctr"/>
            <a:r>
              <a:rPr lang="cs-CZ" dirty="0" smtClean="0"/>
              <a:t>V-</a:t>
            </a:r>
            <a:r>
              <a:rPr lang="cs-CZ" dirty="0" err="1" smtClean="0"/>
              <a:t>ce</a:t>
            </a:r>
            <a:endParaRPr lang="cs-CZ" dirty="0" smtClean="0"/>
          </a:p>
          <a:p>
            <a:pPr algn="ctr"/>
            <a:r>
              <a:rPr lang="cs-CZ" dirty="0" smtClean="0"/>
              <a:t>V-</a:t>
            </a:r>
            <a:r>
              <a:rPr lang="cs-CZ" dirty="0" err="1" smtClean="0"/>
              <a:t>čko</a:t>
            </a:r>
            <a:endParaRPr lang="cs-CZ" dirty="0" smtClean="0"/>
          </a:p>
          <a:p>
            <a:pPr algn="ctr"/>
            <a:r>
              <a:rPr lang="cs-CZ" dirty="0" smtClean="0"/>
              <a:t>V-</a:t>
            </a:r>
            <a:r>
              <a:rPr lang="cs-CZ" dirty="0" err="1" smtClean="0"/>
              <a:t>těz</a:t>
            </a:r>
            <a:endParaRPr lang="cs-CZ" dirty="0" smtClean="0"/>
          </a:p>
          <a:p>
            <a:pPr algn="ctr"/>
            <a:r>
              <a:rPr lang="cs-CZ" dirty="0" err="1" smtClean="0"/>
              <a:t>Sv</a:t>
            </a:r>
            <a:r>
              <a:rPr lang="cs-CZ" dirty="0" smtClean="0"/>
              <a:t>-</a:t>
            </a:r>
            <a:r>
              <a:rPr lang="cs-CZ" dirty="0" err="1" smtClean="0"/>
              <a:t>tí</a:t>
            </a:r>
            <a:endParaRPr lang="cs-CZ" dirty="0" smtClean="0"/>
          </a:p>
          <a:p>
            <a:pPr algn="ctr"/>
            <a:r>
              <a:rPr lang="cs-CZ" dirty="0" err="1" smtClean="0"/>
              <a:t>Sv</a:t>
            </a:r>
            <a:r>
              <a:rPr lang="cs-CZ" dirty="0" smtClean="0"/>
              <a:t>-tání</a:t>
            </a:r>
          </a:p>
          <a:p>
            <a:pPr algn="ctr"/>
            <a:r>
              <a:rPr lang="cs-CZ" dirty="0" smtClean="0"/>
              <a:t>V-</a:t>
            </a:r>
            <a:r>
              <a:rPr lang="cs-CZ" dirty="0" err="1" smtClean="0"/>
              <a:t>ko</a:t>
            </a:r>
            <a:endParaRPr lang="cs-CZ" dirty="0" smtClean="0"/>
          </a:p>
          <a:p>
            <a:pPr algn="ctr"/>
            <a:r>
              <a:rPr lang="cs-CZ" dirty="0" smtClean="0"/>
              <a:t>V-</a:t>
            </a:r>
            <a:r>
              <a:rPr lang="cs-CZ" dirty="0" err="1" smtClean="0"/>
              <a:t>dlička</a:t>
            </a:r>
            <a:endParaRPr lang="cs-CZ" dirty="0" smtClean="0"/>
          </a:p>
          <a:p>
            <a:pPr algn="ctr"/>
            <a:r>
              <a:rPr lang="cs-CZ" dirty="0" err="1" smtClean="0"/>
              <a:t>Otv</a:t>
            </a:r>
            <a:r>
              <a:rPr lang="cs-CZ" dirty="0" smtClean="0"/>
              <a:t>-</a:t>
            </a:r>
            <a:r>
              <a:rPr lang="cs-CZ" dirty="0" err="1" smtClean="0"/>
              <a:t>rá</a:t>
            </a:r>
            <a:endParaRPr lang="cs-CZ" dirty="0" smtClean="0"/>
          </a:p>
          <a:p>
            <a:pPr algn="ctr"/>
            <a:r>
              <a:rPr lang="cs-CZ" dirty="0" err="1" smtClean="0"/>
              <a:t>Zv</a:t>
            </a:r>
            <a:r>
              <a:rPr lang="cs-CZ" dirty="0" smtClean="0"/>
              <a:t>-</a:t>
            </a:r>
            <a:r>
              <a:rPr lang="cs-CZ" dirty="0" err="1" smtClean="0"/>
              <a:t>ře</a:t>
            </a:r>
            <a:endParaRPr lang="cs-CZ" dirty="0" smtClean="0"/>
          </a:p>
          <a:p>
            <a:pPr algn="ctr"/>
            <a:r>
              <a:rPr lang="cs-CZ" dirty="0" err="1" smtClean="0"/>
              <a:t>Zav</a:t>
            </a:r>
            <a:r>
              <a:rPr lang="cs-CZ" dirty="0" smtClean="0"/>
              <a:t>-</a:t>
            </a:r>
            <a:r>
              <a:rPr lang="cs-CZ" dirty="0" err="1" smtClean="0"/>
              <a:t>rá</a:t>
            </a:r>
            <a:endParaRPr lang="cs-CZ" dirty="0" smtClean="0"/>
          </a:p>
          <a:p>
            <a:pPr algn="ctr"/>
            <a:r>
              <a:rPr lang="cs-CZ" dirty="0" smtClean="0"/>
              <a:t>V-</a:t>
            </a:r>
            <a:r>
              <a:rPr lang="cs-CZ" dirty="0" err="1" smtClean="0"/>
              <a:t>me</a:t>
            </a:r>
            <a:endParaRPr lang="cs-CZ" dirty="0" smtClean="0"/>
          </a:p>
          <a:p>
            <a:pPr algn="ctr"/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323528" y="260648"/>
            <a:ext cx="4176464" cy="100811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0" y="1484784"/>
          <a:ext cx="3984104" cy="311212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98013"/>
                <a:gridCol w="498013"/>
                <a:gridCol w="498013"/>
                <a:gridCol w="498013"/>
                <a:gridCol w="498013"/>
                <a:gridCol w="498013"/>
                <a:gridCol w="498013"/>
                <a:gridCol w="498013"/>
              </a:tblGrid>
              <a:tr h="444589"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</a:tr>
              <a:tr h="444589"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</a:tr>
              <a:tr h="444589"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</a:tr>
              <a:tr h="444589"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</a:tr>
              <a:tr h="444589"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</a:tr>
              <a:tr h="444589"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</a:tr>
              <a:tr h="444589"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467544" y="332656"/>
            <a:ext cx="396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Hledej příbuzná  slova  ke slovu vysoký.</a:t>
            </a:r>
            <a:endParaRPr lang="cs-CZ" sz="2000" dirty="0"/>
          </a:p>
        </p:txBody>
      </p:sp>
      <p:sp>
        <p:nvSpPr>
          <p:cNvPr id="8" name="Zaoblený obdélník 7"/>
          <p:cNvSpPr/>
          <p:nvPr/>
        </p:nvSpPr>
        <p:spPr>
          <a:xfrm>
            <a:off x="5436096" y="1412776"/>
            <a:ext cx="3168352" cy="403244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______zvýšit, vyvýšen, povýší, výš, výše, výška, vysoká, vysoce___________________________________________________________________________________________________________________________________________________________________________________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VLD3FGHW\MP90039981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941168"/>
            <a:ext cx="2094736" cy="1395945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O5EM361I\MP90018519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5013176"/>
            <a:ext cx="1935216" cy="1309496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O5EM361I\MP900442303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188640"/>
            <a:ext cx="1835696" cy="1124744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4788024" y="26064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ipsa 11"/>
          <p:cNvSpPr/>
          <p:nvPr/>
        </p:nvSpPr>
        <p:spPr>
          <a:xfrm>
            <a:off x="179512" y="188640"/>
            <a:ext cx="5040560" cy="136815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251520" y="2996952"/>
            <a:ext cx="3168352" cy="3096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Výskat</a:t>
            </a:r>
          </a:p>
          <a:p>
            <a:pPr algn="ctr"/>
            <a:r>
              <a:rPr lang="cs-CZ" dirty="0" smtClean="0"/>
              <a:t>Výskání</a:t>
            </a:r>
          </a:p>
          <a:p>
            <a:pPr algn="ctr"/>
            <a:r>
              <a:rPr lang="cs-CZ" dirty="0" smtClean="0"/>
              <a:t>Výskot</a:t>
            </a:r>
          </a:p>
          <a:p>
            <a:pPr algn="ctr"/>
            <a:r>
              <a:rPr lang="cs-CZ" dirty="0" smtClean="0"/>
              <a:t>Zavýsknout</a:t>
            </a:r>
          </a:p>
          <a:p>
            <a:pPr algn="ctr"/>
            <a:r>
              <a:rPr lang="cs-CZ" dirty="0" smtClean="0"/>
              <a:t>Vyvýšený</a:t>
            </a:r>
          </a:p>
          <a:p>
            <a:pPr algn="ctr"/>
            <a:r>
              <a:rPr lang="cs-CZ" dirty="0" smtClean="0"/>
              <a:t>výskala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3779912" y="3284984"/>
            <a:ext cx="3168352" cy="3096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Zvyk </a:t>
            </a:r>
          </a:p>
          <a:p>
            <a:pPr algn="ctr"/>
            <a:r>
              <a:rPr lang="cs-CZ" dirty="0" smtClean="0"/>
              <a:t>Zlozvyk</a:t>
            </a:r>
          </a:p>
          <a:p>
            <a:pPr algn="ctr"/>
            <a:r>
              <a:rPr lang="cs-CZ" dirty="0" smtClean="0"/>
              <a:t>Návyk</a:t>
            </a:r>
          </a:p>
          <a:p>
            <a:pPr algn="ctr"/>
            <a:r>
              <a:rPr lang="cs-CZ" dirty="0" smtClean="0"/>
              <a:t>Odvykat</a:t>
            </a:r>
          </a:p>
          <a:p>
            <a:pPr algn="ctr"/>
            <a:r>
              <a:rPr lang="cs-CZ" dirty="0" smtClean="0"/>
              <a:t>Obvykle</a:t>
            </a:r>
          </a:p>
          <a:p>
            <a:pPr algn="ctr"/>
            <a:r>
              <a:rPr lang="cs-CZ" dirty="0" smtClean="0"/>
              <a:t>Odvyknout si</a:t>
            </a:r>
          </a:p>
          <a:p>
            <a:pPr algn="ctr"/>
            <a:r>
              <a:rPr lang="cs-CZ" dirty="0" smtClean="0"/>
              <a:t>Navyknout si</a:t>
            </a:r>
          </a:p>
          <a:p>
            <a:pPr algn="ctr"/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5508104" y="188640"/>
            <a:ext cx="3168352" cy="3096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Žvýkat</a:t>
            </a:r>
          </a:p>
          <a:p>
            <a:pPr algn="ctr"/>
            <a:r>
              <a:rPr lang="cs-CZ" dirty="0" smtClean="0"/>
              <a:t>Žvýkání</a:t>
            </a:r>
          </a:p>
          <a:p>
            <a:pPr algn="ctr"/>
            <a:r>
              <a:rPr lang="cs-CZ" dirty="0" smtClean="0"/>
              <a:t>Přežvýkavec</a:t>
            </a:r>
          </a:p>
          <a:p>
            <a:pPr algn="ctr"/>
            <a:r>
              <a:rPr lang="cs-CZ" dirty="0" smtClean="0"/>
              <a:t>Zvykat si</a:t>
            </a:r>
          </a:p>
          <a:p>
            <a:pPr algn="ctr"/>
            <a:r>
              <a:rPr lang="cs-CZ" dirty="0" smtClean="0"/>
              <a:t>Žvýkačka</a:t>
            </a:r>
          </a:p>
          <a:p>
            <a:pPr algn="ctr"/>
            <a:r>
              <a:rPr lang="cs-CZ" dirty="0" smtClean="0"/>
              <a:t>Nežvýkej</a:t>
            </a:r>
          </a:p>
          <a:p>
            <a:pPr algn="ctr"/>
            <a:r>
              <a:rPr lang="cs-CZ" dirty="0" smtClean="0"/>
              <a:t>návyk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67544" y="476672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Ve kterém kruhu jsou pouze slova příbuzná: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155679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323528" y="2564904"/>
            <a:ext cx="3672408" cy="4293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5652120" y="188640"/>
            <a:ext cx="2880320" cy="3744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ěticípá hvězda 16"/>
          <p:cNvSpPr/>
          <p:nvPr/>
        </p:nvSpPr>
        <p:spPr>
          <a:xfrm>
            <a:off x="6444208" y="4509120"/>
            <a:ext cx="576064" cy="64807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Picture 3" descr="C:\Documents and Settings\Admin\Local Settings\Temporary Internet Files\Content.IE5\Y9XAWY88\MC90021594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700808"/>
            <a:ext cx="3066107" cy="1834836"/>
          </a:xfrm>
          <a:prstGeom prst="rect">
            <a:avLst/>
          </a:prstGeom>
          <a:noFill/>
        </p:spPr>
      </p:pic>
      <p:pic>
        <p:nvPicPr>
          <p:cNvPr id="18" name="Picture 2" descr="C:\Documents and Settings\Admin\Local Settings\Temporary Internet Files\Content.IE5\VLD3FGHW\MC90019932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301208"/>
            <a:ext cx="1910919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cípá hvězda 1"/>
          <p:cNvSpPr/>
          <p:nvPr/>
        </p:nvSpPr>
        <p:spPr>
          <a:xfrm>
            <a:off x="755576" y="260648"/>
            <a:ext cx="2016224" cy="1512168"/>
          </a:xfrm>
          <a:prstGeom prst="star7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Doplň předpony vy-, </a:t>
            </a:r>
            <a:r>
              <a:rPr lang="cs-CZ" dirty="0" err="1" smtClean="0"/>
              <a:t>vý</a:t>
            </a:r>
            <a:endParaRPr lang="cs-CZ" dirty="0"/>
          </a:p>
        </p:txBody>
      </p:sp>
      <p:sp>
        <p:nvSpPr>
          <p:cNvPr id="3" name="7cípá hvězda 2"/>
          <p:cNvSpPr/>
          <p:nvPr/>
        </p:nvSpPr>
        <p:spPr>
          <a:xfrm>
            <a:off x="5004048" y="332656"/>
            <a:ext cx="1872208" cy="1512168"/>
          </a:xfrm>
          <a:prstGeom prst="star7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Doplň</a:t>
            </a:r>
          </a:p>
          <a:p>
            <a:pPr algn="ctr"/>
            <a:r>
              <a:rPr lang="cs-CZ" dirty="0" smtClean="0"/>
              <a:t>i, í</a:t>
            </a:r>
            <a:endParaRPr lang="cs-CZ" dirty="0"/>
          </a:p>
        </p:txBody>
      </p:sp>
      <p:sp>
        <p:nvSpPr>
          <p:cNvPr id="4" name="Obousměrná svislá šipka 3"/>
          <p:cNvSpPr/>
          <p:nvPr/>
        </p:nvSpPr>
        <p:spPr>
          <a:xfrm>
            <a:off x="539552" y="1916832"/>
            <a:ext cx="2808312" cy="468052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Vydělá</a:t>
            </a:r>
          </a:p>
          <a:p>
            <a:pPr algn="ctr"/>
            <a:r>
              <a:rPr lang="cs-CZ" dirty="0" smtClean="0"/>
              <a:t>Vytáhl</a:t>
            </a:r>
          </a:p>
          <a:p>
            <a:pPr algn="ctr"/>
            <a:r>
              <a:rPr lang="cs-CZ" dirty="0" smtClean="0"/>
              <a:t>Vyjel</a:t>
            </a:r>
          </a:p>
          <a:p>
            <a:pPr algn="ctr"/>
            <a:r>
              <a:rPr lang="cs-CZ" dirty="0" smtClean="0"/>
              <a:t>Vymyslí</a:t>
            </a:r>
          </a:p>
          <a:p>
            <a:pPr algn="ctr"/>
            <a:r>
              <a:rPr lang="cs-CZ" dirty="0" smtClean="0"/>
              <a:t>Vyhodil</a:t>
            </a:r>
          </a:p>
          <a:p>
            <a:pPr algn="ctr"/>
            <a:r>
              <a:rPr lang="cs-CZ" dirty="0" smtClean="0"/>
              <a:t>Vyšel</a:t>
            </a:r>
          </a:p>
          <a:p>
            <a:pPr algn="ctr"/>
            <a:r>
              <a:rPr lang="cs-CZ" dirty="0" smtClean="0"/>
              <a:t>Vylezl</a:t>
            </a:r>
          </a:p>
          <a:p>
            <a:pPr algn="ctr"/>
            <a:r>
              <a:rPr lang="cs-CZ" dirty="0" smtClean="0"/>
              <a:t>Vyrůstá</a:t>
            </a:r>
          </a:p>
          <a:p>
            <a:pPr algn="ctr"/>
            <a:r>
              <a:rPr lang="cs-CZ" dirty="0" smtClean="0"/>
              <a:t>Vyletěl</a:t>
            </a:r>
          </a:p>
          <a:p>
            <a:pPr algn="ctr"/>
            <a:r>
              <a:rPr lang="cs-CZ" dirty="0" smtClean="0"/>
              <a:t>Vyvinou</a:t>
            </a:r>
          </a:p>
          <a:p>
            <a:pPr algn="ctr"/>
            <a:r>
              <a:rPr lang="cs-CZ" dirty="0" smtClean="0"/>
              <a:t>Vyraší</a:t>
            </a:r>
          </a:p>
          <a:p>
            <a:pPr algn="ctr"/>
            <a:r>
              <a:rPr lang="cs-CZ" dirty="0" smtClean="0"/>
              <a:t>Vymyslíš</a:t>
            </a:r>
          </a:p>
          <a:p>
            <a:pPr algn="ctr"/>
            <a:r>
              <a:rPr lang="cs-CZ" dirty="0" smtClean="0"/>
              <a:t>Vyrostou</a:t>
            </a:r>
          </a:p>
          <a:p>
            <a:pPr algn="ctr"/>
            <a:r>
              <a:rPr lang="cs-CZ" dirty="0" smtClean="0"/>
              <a:t>Vybíhá</a:t>
            </a:r>
            <a:endParaRPr lang="cs-CZ" dirty="0"/>
          </a:p>
        </p:txBody>
      </p:sp>
      <p:sp>
        <p:nvSpPr>
          <p:cNvPr id="5" name="Obousměrná svislá šipka 4"/>
          <p:cNvSpPr/>
          <p:nvPr/>
        </p:nvSpPr>
        <p:spPr>
          <a:xfrm>
            <a:off x="4572000" y="1916832"/>
            <a:ext cx="2880320" cy="468052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Vím</a:t>
            </a:r>
          </a:p>
          <a:p>
            <a:pPr algn="ctr"/>
            <a:r>
              <a:rPr lang="cs-CZ" dirty="0" smtClean="0"/>
              <a:t>Vidíme</a:t>
            </a:r>
          </a:p>
          <a:p>
            <a:pPr algn="ctr"/>
            <a:r>
              <a:rPr lang="cs-CZ" dirty="0" smtClean="0"/>
              <a:t>Vítáme</a:t>
            </a:r>
          </a:p>
          <a:p>
            <a:pPr algn="ctr"/>
            <a:r>
              <a:rPr lang="cs-CZ" dirty="0" smtClean="0"/>
              <a:t>Video</a:t>
            </a:r>
          </a:p>
          <a:p>
            <a:pPr algn="ctr"/>
            <a:r>
              <a:rPr lang="cs-CZ" dirty="0" smtClean="0"/>
              <a:t>Více</a:t>
            </a:r>
          </a:p>
          <a:p>
            <a:pPr algn="ctr"/>
            <a:r>
              <a:rPr lang="cs-CZ" dirty="0" smtClean="0"/>
              <a:t>Víčko</a:t>
            </a:r>
          </a:p>
          <a:p>
            <a:pPr algn="ctr"/>
            <a:r>
              <a:rPr lang="cs-CZ" dirty="0" smtClean="0"/>
              <a:t>Vítěz</a:t>
            </a:r>
          </a:p>
          <a:p>
            <a:pPr algn="ctr"/>
            <a:r>
              <a:rPr lang="cs-CZ" dirty="0" smtClean="0"/>
              <a:t>Sv</a:t>
            </a:r>
            <a:r>
              <a:rPr lang="cs-CZ" dirty="0"/>
              <a:t>í</a:t>
            </a:r>
            <a:r>
              <a:rPr lang="cs-CZ" dirty="0" smtClean="0"/>
              <a:t>tí</a:t>
            </a:r>
          </a:p>
          <a:p>
            <a:pPr algn="ctr"/>
            <a:r>
              <a:rPr lang="cs-CZ" dirty="0" smtClean="0"/>
              <a:t>Sv</a:t>
            </a:r>
            <a:r>
              <a:rPr lang="cs-CZ" dirty="0"/>
              <a:t>í</a:t>
            </a:r>
            <a:r>
              <a:rPr lang="cs-CZ" dirty="0" smtClean="0"/>
              <a:t>tání</a:t>
            </a:r>
          </a:p>
          <a:p>
            <a:pPr algn="ctr"/>
            <a:r>
              <a:rPr lang="cs-CZ" dirty="0" smtClean="0"/>
              <a:t>Víko</a:t>
            </a:r>
          </a:p>
          <a:p>
            <a:pPr algn="ctr"/>
            <a:r>
              <a:rPr lang="cs-CZ" dirty="0" smtClean="0"/>
              <a:t>Vidlička</a:t>
            </a:r>
          </a:p>
          <a:p>
            <a:pPr algn="ctr"/>
            <a:r>
              <a:rPr lang="cs-CZ" dirty="0" smtClean="0"/>
              <a:t>Otv</a:t>
            </a:r>
            <a:r>
              <a:rPr lang="cs-CZ" dirty="0"/>
              <a:t>í</a:t>
            </a:r>
            <a:r>
              <a:rPr lang="cs-CZ" dirty="0" smtClean="0"/>
              <a:t>rá</a:t>
            </a:r>
          </a:p>
          <a:p>
            <a:pPr algn="ctr"/>
            <a:r>
              <a:rPr lang="cs-CZ" dirty="0" smtClean="0"/>
              <a:t>Zv</a:t>
            </a:r>
            <a:r>
              <a:rPr lang="cs-CZ" dirty="0"/>
              <a:t>í</a:t>
            </a:r>
            <a:r>
              <a:rPr lang="cs-CZ" dirty="0" smtClean="0"/>
              <a:t>ře</a:t>
            </a:r>
          </a:p>
          <a:p>
            <a:pPr algn="ctr"/>
            <a:r>
              <a:rPr lang="cs-CZ" dirty="0" smtClean="0"/>
              <a:t>Zav</a:t>
            </a:r>
            <a:r>
              <a:rPr lang="cs-CZ" dirty="0"/>
              <a:t>í</a:t>
            </a:r>
            <a:r>
              <a:rPr lang="cs-CZ" dirty="0" smtClean="0"/>
              <a:t>rá</a:t>
            </a:r>
          </a:p>
          <a:p>
            <a:pPr algn="ctr"/>
            <a:r>
              <a:rPr lang="cs-CZ" dirty="0" smtClean="0"/>
              <a:t>Víme</a:t>
            </a:r>
          </a:p>
          <a:p>
            <a:pPr algn="ctr"/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3131840" y="1886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302</Words>
  <Application>Microsoft Office PowerPoint</Application>
  <PresentationFormat>Předvádění na obrazovce (4:3)</PresentationFormat>
  <Paragraphs>230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5</cp:revision>
  <dcterms:created xsi:type="dcterms:W3CDTF">2013-04-05T14:15:39Z</dcterms:created>
  <dcterms:modified xsi:type="dcterms:W3CDTF">2013-09-22T16:09:13Z</dcterms:modified>
</cp:coreProperties>
</file>