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893E0-F88F-4F87-8BBE-D9345DA6FE07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B2E15-6A2E-416A-B9E7-0AF26913D2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12.jpeg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12.jpeg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462751"/>
            <a:ext cx="5149679" cy="132343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232842" y="4241077"/>
            <a:ext cx="669674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Vyjmenovaná </a:t>
            </a:r>
            <a:r>
              <a:rPr lang="cs-CZ" sz="4800" i="1" dirty="0" smtClean="0"/>
              <a:t>slova  po </a:t>
            </a:r>
            <a:r>
              <a:rPr lang="cs-CZ" sz="4800" i="1" dirty="0" smtClean="0"/>
              <a:t>Z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6"/>
          <p:cNvSpPr txBox="1"/>
          <p:nvPr/>
        </p:nvSpPr>
        <p:spPr>
          <a:xfrm>
            <a:off x="1835696" y="542926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VY_32_INOVACE_216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755576" y="4581128"/>
            <a:ext cx="7920880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755576" y="620688"/>
            <a:ext cx="7848872" cy="38884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548680"/>
            <a:ext cx="79208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/>
              <a:t>Z</a:t>
            </a:r>
            <a:r>
              <a:rPr lang="cs-CZ" sz="3200" dirty="0" smtClean="0"/>
              <a:t> </a:t>
            </a:r>
          </a:p>
          <a:p>
            <a:r>
              <a:rPr lang="cs-CZ" sz="3200" dirty="0" smtClean="0"/>
              <a:t>     brzy, jazyk nazývat,</a:t>
            </a:r>
          </a:p>
          <a:p>
            <a:r>
              <a:rPr lang="cs-CZ" sz="3200" dirty="0" smtClean="0"/>
              <a:t>Ruzyně</a:t>
            </a:r>
          </a:p>
          <a:p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  <a:p>
            <a:endParaRPr lang="cs-CZ" sz="3200" dirty="0"/>
          </a:p>
          <a:p>
            <a:r>
              <a:rPr lang="cs-CZ" sz="2400" dirty="0" smtClean="0"/>
              <a:t>Po obojetné souhlásce </a:t>
            </a:r>
            <a:r>
              <a:rPr lang="cs-CZ" sz="2400" dirty="0"/>
              <a:t>Z</a:t>
            </a:r>
            <a:r>
              <a:rPr lang="cs-CZ" sz="2400" dirty="0" smtClean="0"/>
              <a:t> píšeme uvnitř slov většinou </a:t>
            </a:r>
          </a:p>
          <a:p>
            <a:r>
              <a:rPr lang="cs-CZ" sz="2400" dirty="0" smtClean="0"/>
              <a:t>měkké i,</a:t>
            </a:r>
            <a:r>
              <a:rPr lang="cs-CZ" sz="2400" dirty="0" err="1" smtClean="0"/>
              <a:t>í</a:t>
            </a:r>
            <a:r>
              <a:rPr lang="cs-CZ" sz="2400" dirty="0" smtClean="0"/>
              <a:t>. Ve vyjmenovaných slovech a ve slovech příbuzných píšeme y, 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</a:p>
        </p:txBody>
      </p:sp>
      <p:pic>
        <p:nvPicPr>
          <p:cNvPr id="1026" name="Picture 2" descr="C:\Documents and Settings\Admin\Local Settings\Temporary Internet Files\Content.IE5\VLD3FGHW\MC9004379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196752"/>
            <a:ext cx="1905000" cy="137795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Y9XAWY88\MC90042449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6962" y="2433637"/>
            <a:ext cx="1870075" cy="1990725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Y9XAWY88\MC90021214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38194" y="2516886"/>
            <a:ext cx="1467612" cy="18242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aoblený obdélník 23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Z. Spoj s obrázkem: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4499992" y="2060848"/>
            <a:ext cx="1656184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1475656" y="2132856"/>
            <a:ext cx="1656184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2771800" y="1196752"/>
            <a:ext cx="1656184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323528" y="1124744"/>
            <a:ext cx="1296144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40" name="Picture 11" descr="C:\Documents and Settings\Admin\Local Settings\Temporary Internet Files\Content.IE5\1V59TOP5\MC9000193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797152"/>
            <a:ext cx="1843220" cy="1608794"/>
          </a:xfrm>
          <a:prstGeom prst="rect">
            <a:avLst/>
          </a:prstGeom>
          <a:noFill/>
        </p:spPr>
      </p:pic>
      <p:pic>
        <p:nvPicPr>
          <p:cNvPr id="39" name="Picture 12" descr="C:\Documents and Settings\Admin\Local Settings\Temporary Internet Files\Content.IE5\VLD3FGHW\MP90028508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5445224"/>
            <a:ext cx="1080120" cy="714680"/>
          </a:xfrm>
          <a:prstGeom prst="rect">
            <a:avLst/>
          </a:prstGeom>
          <a:noFill/>
        </p:spPr>
      </p:pic>
      <p:pic>
        <p:nvPicPr>
          <p:cNvPr id="41" name="Picture 9" descr="C:\Documents and Settings\Admin\Local Settings\Temporary Internet Files\Content.IE5\1V59TOP5\MC90044052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284984"/>
            <a:ext cx="2445795" cy="1728192"/>
          </a:xfrm>
          <a:prstGeom prst="rect">
            <a:avLst/>
          </a:prstGeom>
          <a:noFill/>
        </p:spPr>
      </p:pic>
      <p:pic>
        <p:nvPicPr>
          <p:cNvPr id="42" name="Picture 8" descr="C:\Documents and Settings\Admin\Local Settings\Temporary Internet Files\Content.IE5\Y9XAWY88\MC90028058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149080"/>
            <a:ext cx="2242242" cy="2040048"/>
          </a:xfrm>
          <a:prstGeom prst="rect">
            <a:avLst/>
          </a:prstGeom>
          <a:noFill/>
        </p:spPr>
      </p:pic>
      <p:pic>
        <p:nvPicPr>
          <p:cNvPr id="43" name="Picture 4" descr="C:\Documents and Settings\Admin\Local Settings\Temporary Internet Files\Content.IE5\1V59TOP5\MP900446598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1988840"/>
            <a:ext cx="1668185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179512" y="4653136"/>
            <a:ext cx="4824536" cy="194421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355976" y="1268760"/>
            <a:ext cx="4176464" cy="32403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23528" y="1268760"/>
            <a:ext cx="3600400" cy="32403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323528" y="260648"/>
            <a:ext cx="1800200" cy="6480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26064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Rozlišuj: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628800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Brzy (včas)                                brzičko (přípona –</a:t>
            </a:r>
            <a:r>
              <a:rPr lang="cs-CZ" sz="2800" dirty="0" err="1" smtClean="0"/>
              <a:t>ičko</a:t>
            </a:r>
            <a:r>
              <a:rPr lang="cs-CZ" sz="2800" dirty="0" smtClean="0"/>
              <a:t>)</a:t>
            </a:r>
          </a:p>
          <a:p>
            <a:r>
              <a:rPr lang="cs-CZ" sz="2000" dirty="0" smtClean="0"/>
              <a:t>Vrať se brzy.                                                   Dnes vstávám brzičko.</a:t>
            </a:r>
          </a:p>
          <a:p>
            <a:endParaRPr lang="cs-CZ" sz="2000" dirty="0"/>
          </a:p>
          <a:p>
            <a:r>
              <a:rPr lang="cs-CZ" sz="2800" dirty="0" smtClean="0"/>
              <a:t>Nazývat se (jmenovat)             zívat ( při únavě)</a:t>
            </a:r>
          </a:p>
          <a:p>
            <a:r>
              <a:rPr lang="cs-CZ" sz="2000" dirty="0" smtClean="0"/>
              <a:t>Jak se nazývá tato kniha?                              Petr zíval.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800" dirty="0" smtClean="0"/>
              <a:t>Slovesa:</a:t>
            </a:r>
          </a:p>
          <a:p>
            <a:endParaRPr lang="cs-CZ" sz="2800" dirty="0"/>
          </a:p>
          <a:p>
            <a:r>
              <a:rPr lang="cs-CZ" sz="2400" dirty="0" smtClean="0"/>
              <a:t>      </a:t>
            </a:r>
            <a:r>
              <a:rPr lang="cs-CZ" sz="2400" dirty="0" err="1" smtClean="0"/>
              <a:t>poraziti</a:t>
            </a:r>
            <a:r>
              <a:rPr lang="cs-CZ" sz="2400" dirty="0" smtClean="0"/>
              <a:t>, </a:t>
            </a:r>
            <a:r>
              <a:rPr lang="cs-CZ" sz="2400" dirty="0" err="1" smtClean="0"/>
              <a:t>uraziti</a:t>
            </a:r>
            <a:r>
              <a:rPr lang="cs-CZ" sz="2800" dirty="0" smtClean="0"/>
              <a:t>            </a:t>
            </a:r>
            <a:endParaRPr lang="cs-CZ" sz="2800" dirty="0"/>
          </a:p>
        </p:txBody>
      </p:sp>
      <p:sp>
        <p:nvSpPr>
          <p:cNvPr id="7" name="Obdélník 6"/>
          <p:cNvSpPr/>
          <p:nvPr/>
        </p:nvSpPr>
        <p:spPr>
          <a:xfrm>
            <a:off x="3995936" y="1268760"/>
            <a:ext cx="216024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endParaRPr lang="cs-CZ" dirty="0"/>
          </a:p>
        </p:txBody>
      </p:sp>
      <p:pic>
        <p:nvPicPr>
          <p:cNvPr id="9" name="Picture 7" descr="C:\Documents and Settings\Admin\Local Settings\Temporary Internet Files\Content.IE5\1V59TOP5\MC9000900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797152"/>
            <a:ext cx="2376264" cy="1692571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VLD3FGHW\MC90043798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60648"/>
            <a:ext cx="1224136" cy="8854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395536" y="404664"/>
            <a:ext cx="4968552" cy="2016224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27584" y="1052736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Přiřaď slova k obrázkům, sleduj rozdíly:</a:t>
            </a:r>
            <a:endParaRPr lang="cs-CZ" sz="2400" dirty="0"/>
          </a:p>
        </p:txBody>
      </p:sp>
      <p:sp>
        <p:nvSpPr>
          <p:cNvPr id="5" name="Elipsa 4"/>
          <p:cNvSpPr/>
          <p:nvPr/>
        </p:nvSpPr>
        <p:spPr>
          <a:xfrm>
            <a:off x="3563888" y="5229200"/>
            <a:ext cx="208823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nazývat</a:t>
            </a:r>
            <a:endParaRPr lang="cs-CZ" sz="2400" dirty="0"/>
          </a:p>
        </p:txBody>
      </p:sp>
      <p:sp>
        <p:nvSpPr>
          <p:cNvPr id="6" name="Elipsa 5"/>
          <p:cNvSpPr/>
          <p:nvPr/>
        </p:nvSpPr>
        <p:spPr>
          <a:xfrm>
            <a:off x="4644008" y="2132856"/>
            <a:ext cx="208823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brzy</a:t>
            </a:r>
            <a:endParaRPr lang="cs-CZ" sz="2400" dirty="0"/>
          </a:p>
        </p:txBody>
      </p:sp>
      <p:sp>
        <p:nvSpPr>
          <p:cNvPr id="7" name="Elipsa 6"/>
          <p:cNvSpPr/>
          <p:nvPr/>
        </p:nvSpPr>
        <p:spPr>
          <a:xfrm>
            <a:off x="6588224" y="3284984"/>
            <a:ext cx="208823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zívat</a:t>
            </a:r>
            <a:endParaRPr lang="cs-CZ" sz="2400" dirty="0"/>
          </a:p>
        </p:txBody>
      </p:sp>
      <p:sp>
        <p:nvSpPr>
          <p:cNvPr id="8" name="Elipsa 7"/>
          <p:cNvSpPr/>
          <p:nvPr/>
        </p:nvSpPr>
        <p:spPr>
          <a:xfrm>
            <a:off x="467544" y="2996952"/>
            <a:ext cx="208823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brzičko</a:t>
            </a:r>
            <a:endParaRPr lang="cs-CZ" sz="2400" dirty="0"/>
          </a:p>
        </p:txBody>
      </p:sp>
      <p:pic>
        <p:nvPicPr>
          <p:cNvPr id="10" name="Picture 11" descr="C:\Documents and Settings\Admin\Local Settings\Temporary Internet Files\Content.IE5\1V59TOP5\MC9000193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97152"/>
            <a:ext cx="1843220" cy="1608794"/>
          </a:xfrm>
          <a:prstGeom prst="rect">
            <a:avLst/>
          </a:prstGeom>
          <a:noFill/>
        </p:spPr>
      </p:pic>
      <p:pic>
        <p:nvPicPr>
          <p:cNvPr id="9" name="Picture 12" descr="C:\Documents and Settings\Admin\Local Settings\Temporary Internet Files\Content.IE5\VLD3FGHW\MP90028508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877272"/>
            <a:ext cx="1080120" cy="714680"/>
          </a:xfrm>
          <a:prstGeom prst="rect">
            <a:avLst/>
          </a:prstGeom>
          <a:noFill/>
        </p:spPr>
      </p:pic>
      <p:pic>
        <p:nvPicPr>
          <p:cNvPr id="2050" name="Picture 2" descr="C:\Documents and Settings\Admin\Local Settings\Temporary Internet Files\Content.IE5\1V59TOP5\MC90043441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5013176"/>
            <a:ext cx="1930400" cy="1301750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O5EM361I\MP900431683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332656"/>
            <a:ext cx="1584176" cy="1584176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VLD3FGHW\MC90042828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3356992"/>
            <a:ext cx="1844675" cy="1571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aoblený obdélník 23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Z. Spoj s obrázkem: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4499992" y="2060848"/>
            <a:ext cx="1656184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Ruzyně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1475656" y="2132856"/>
            <a:ext cx="1656184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nazývat 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2771800" y="1196752"/>
            <a:ext cx="1656184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jazyk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323528" y="1124744"/>
            <a:ext cx="1296144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brzy</a:t>
            </a:r>
            <a:endParaRPr lang="cs-CZ" dirty="0"/>
          </a:p>
        </p:txBody>
      </p:sp>
      <p:pic>
        <p:nvPicPr>
          <p:cNvPr id="40" name="Picture 11" descr="C:\Documents and Settings\Admin\Local Settings\Temporary Internet Files\Content.IE5\1V59TOP5\MC9000193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797152"/>
            <a:ext cx="1843220" cy="1608794"/>
          </a:xfrm>
          <a:prstGeom prst="rect">
            <a:avLst/>
          </a:prstGeom>
          <a:noFill/>
        </p:spPr>
      </p:pic>
      <p:pic>
        <p:nvPicPr>
          <p:cNvPr id="39" name="Picture 12" descr="C:\Documents and Settings\Admin\Local Settings\Temporary Internet Files\Content.IE5\VLD3FGHW\MP90028508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5445224"/>
            <a:ext cx="1080120" cy="714680"/>
          </a:xfrm>
          <a:prstGeom prst="rect">
            <a:avLst/>
          </a:prstGeom>
          <a:noFill/>
        </p:spPr>
      </p:pic>
      <p:pic>
        <p:nvPicPr>
          <p:cNvPr id="41" name="Picture 9" descr="C:\Documents and Settings\Admin\Local Settings\Temporary Internet Files\Content.IE5\1V59TOP5\MC90044052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284984"/>
            <a:ext cx="2445795" cy="1728192"/>
          </a:xfrm>
          <a:prstGeom prst="rect">
            <a:avLst/>
          </a:prstGeom>
          <a:noFill/>
        </p:spPr>
      </p:pic>
      <p:pic>
        <p:nvPicPr>
          <p:cNvPr id="42" name="Picture 8" descr="C:\Documents and Settings\Admin\Local Settings\Temporary Internet Files\Content.IE5\Y9XAWY88\MC90028058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149080"/>
            <a:ext cx="2242242" cy="2040048"/>
          </a:xfrm>
          <a:prstGeom prst="rect">
            <a:avLst/>
          </a:prstGeom>
          <a:noFill/>
        </p:spPr>
      </p:pic>
      <p:pic>
        <p:nvPicPr>
          <p:cNvPr id="43" name="Picture 4" descr="C:\Documents and Settings\Admin\Local Settings\Temporary Internet Files\Content.IE5\1V59TOP5\MP900446598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1988840"/>
            <a:ext cx="1668185" cy="2160240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7092280" y="47667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2915816" y="2204864"/>
            <a:ext cx="4608512" cy="3168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1331640" y="1484784"/>
            <a:ext cx="2088232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30" idx="1"/>
          </p:cNvCxnSpPr>
          <p:nvPr/>
        </p:nvCxnSpPr>
        <p:spPr>
          <a:xfrm>
            <a:off x="2771800" y="1412776"/>
            <a:ext cx="432048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27" idx="1"/>
          </p:cNvCxnSpPr>
          <p:nvPr/>
        </p:nvCxnSpPr>
        <p:spPr>
          <a:xfrm flipH="1">
            <a:off x="1547664" y="2276872"/>
            <a:ext cx="2952328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395536" y="404664"/>
            <a:ext cx="4968552" cy="2016224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27584" y="1052736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Přiřaď slova k obrázkům, sleduj rozdíly:</a:t>
            </a:r>
            <a:endParaRPr lang="cs-CZ" sz="2400" dirty="0"/>
          </a:p>
        </p:txBody>
      </p:sp>
      <p:sp>
        <p:nvSpPr>
          <p:cNvPr id="5" name="Elipsa 4"/>
          <p:cNvSpPr/>
          <p:nvPr/>
        </p:nvSpPr>
        <p:spPr>
          <a:xfrm>
            <a:off x="3563888" y="5229200"/>
            <a:ext cx="208823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nazývat</a:t>
            </a:r>
            <a:endParaRPr lang="cs-CZ" sz="2400" dirty="0"/>
          </a:p>
        </p:txBody>
      </p:sp>
      <p:sp>
        <p:nvSpPr>
          <p:cNvPr id="6" name="Elipsa 5"/>
          <p:cNvSpPr/>
          <p:nvPr/>
        </p:nvSpPr>
        <p:spPr>
          <a:xfrm>
            <a:off x="4644008" y="2132856"/>
            <a:ext cx="208823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brzy</a:t>
            </a:r>
            <a:endParaRPr lang="cs-CZ" sz="2400" dirty="0"/>
          </a:p>
        </p:txBody>
      </p:sp>
      <p:sp>
        <p:nvSpPr>
          <p:cNvPr id="7" name="Elipsa 6"/>
          <p:cNvSpPr/>
          <p:nvPr/>
        </p:nvSpPr>
        <p:spPr>
          <a:xfrm>
            <a:off x="6588224" y="3284984"/>
            <a:ext cx="208823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zívat</a:t>
            </a:r>
            <a:endParaRPr lang="cs-CZ" sz="2400" dirty="0"/>
          </a:p>
        </p:txBody>
      </p:sp>
      <p:sp>
        <p:nvSpPr>
          <p:cNvPr id="8" name="Elipsa 7"/>
          <p:cNvSpPr/>
          <p:nvPr/>
        </p:nvSpPr>
        <p:spPr>
          <a:xfrm>
            <a:off x="467544" y="2996952"/>
            <a:ext cx="208823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brzičko</a:t>
            </a:r>
            <a:endParaRPr lang="cs-CZ" sz="2400" dirty="0"/>
          </a:p>
        </p:txBody>
      </p:sp>
      <p:pic>
        <p:nvPicPr>
          <p:cNvPr id="10" name="Picture 11" descr="C:\Documents and Settings\Admin\Local Settings\Temporary Internet Files\Content.IE5\1V59TOP5\MC90001930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97152"/>
            <a:ext cx="1843220" cy="1608794"/>
          </a:xfrm>
          <a:prstGeom prst="rect">
            <a:avLst/>
          </a:prstGeom>
          <a:noFill/>
        </p:spPr>
      </p:pic>
      <p:pic>
        <p:nvPicPr>
          <p:cNvPr id="9" name="Picture 12" descr="C:\Documents and Settings\Admin\Local Settings\Temporary Internet Files\Content.IE5\VLD3FGHW\MP90028508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877272"/>
            <a:ext cx="1080120" cy="714680"/>
          </a:xfrm>
          <a:prstGeom prst="rect">
            <a:avLst/>
          </a:prstGeom>
          <a:noFill/>
        </p:spPr>
      </p:pic>
      <p:pic>
        <p:nvPicPr>
          <p:cNvPr id="2050" name="Picture 2" descr="C:\Documents and Settings\Admin\Local Settings\Temporary Internet Files\Content.IE5\1V59TOP5\MC90043441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5013176"/>
            <a:ext cx="1930400" cy="1301750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Local Settings\Temporary Internet Files\Content.IE5\O5EM361I\MP900431683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332656"/>
            <a:ext cx="1584176" cy="1584176"/>
          </a:xfrm>
          <a:prstGeom prst="rect">
            <a:avLst/>
          </a:prstGeom>
          <a:noFill/>
        </p:spPr>
      </p:pic>
      <p:pic>
        <p:nvPicPr>
          <p:cNvPr id="2054" name="Picture 6" descr="C:\Documents and Settings\Admin\Local Settings\Temporary Internet Files\Content.IE5\VLD3FGHW\MC90042828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3356992"/>
            <a:ext cx="1844675" cy="1571625"/>
          </a:xfrm>
          <a:prstGeom prst="rect">
            <a:avLst/>
          </a:prstGeom>
          <a:noFill/>
        </p:spPr>
      </p:pic>
      <p:cxnSp>
        <p:nvCxnSpPr>
          <p:cNvPr id="14" name="Přímá spojovací čára 13"/>
          <p:cNvCxnSpPr/>
          <p:nvPr/>
        </p:nvCxnSpPr>
        <p:spPr>
          <a:xfrm>
            <a:off x="2483768" y="3429000"/>
            <a:ext cx="86409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>
            <a:stCxn id="6" idx="7"/>
          </p:cNvCxnSpPr>
          <p:nvPr/>
        </p:nvCxnSpPr>
        <p:spPr>
          <a:xfrm flipV="1">
            <a:off x="6426425" y="1844824"/>
            <a:ext cx="881879" cy="488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6876256" y="3933056"/>
            <a:ext cx="36004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H="1" flipV="1">
            <a:off x="1835696" y="5733256"/>
            <a:ext cx="18722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149</Words>
  <Application>Microsoft Office PowerPoint</Application>
  <PresentationFormat>Předvádění na obrazovce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2013-04-05T15:07:53Z</dcterms:created>
  <dcterms:modified xsi:type="dcterms:W3CDTF">2013-09-22T16:11:20Z</dcterms:modified>
</cp:coreProperties>
</file>