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38B5A-E7DE-409A-A6F2-3F3811F710A4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A514C-C1EA-4563-8056-C81144300A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wmf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79712" y="2060848"/>
            <a:ext cx="5149679" cy="132343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043608" y="3573016"/>
            <a:ext cx="6696744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 </a:t>
            </a:r>
            <a:r>
              <a:rPr lang="cs-CZ" sz="4800" i="1" dirty="0" smtClean="0"/>
              <a:t>Vyjmenovaná slova</a:t>
            </a:r>
            <a:endParaRPr lang="cs-CZ" sz="4800" i="1" dirty="0" smtClean="0"/>
          </a:p>
          <a:p>
            <a:pPr algn="ctr"/>
            <a:r>
              <a:rPr lang="cs-CZ" sz="4800" i="1" dirty="0" smtClean="0"/>
              <a:t>souhrnné opakování č</a:t>
            </a:r>
            <a:r>
              <a:rPr lang="cs-CZ" sz="4800" i="1" dirty="0" smtClean="0"/>
              <a:t>. 2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9531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6"/>
          <p:cNvSpPr txBox="1"/>
          <p:nvPr/>
        </p:nvSpPr>
        <p:spPr>
          <a:xfrm>
            <a:off x="1835696" y="542926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VY_32_INOVACE_219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395536" y="188640"/>
            <a:ext cx="295232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5" descr="C:\Documents and Settings\Admin\Local Settings\Temporary Internet Files\Content.IE5\O5EM361I\MC9004402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84984"/>
            <a:ext cx="1909303" cy="1440160"/>
          </a:xfrm>
          <a:prstGeom prst="rect">
            <a:avLst/>
          </a:prstGeom>
          <a:noFill/>
        </p:spPr>
      </p:pic>
      <p:pic>
        <p:nvPicPr>
          <p:cNvPr id="3" name="Picture 6" descr="C:\Documents and Settings\Admin\Local Settings\Temporary Internet Files\Content.IE5\1V59TOP5\MC900197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97152"/>
            <a:ext cx="1948025" cy="1337735"/>
          </a:xfrm>
          <a:prstGeom prst="rect">
            <a:avLst/>
          </a:prstGeom>
          <a:noFill/>
        </p:spPr>
      </p:pic>
      <p:pic>
        <p:nvPicPr>
          <p:cNvPr id="4" name="Picture 7" descr="C:\Documents and Settings\Admin\Local Settings\Temporary Internet Files\Content.IE5\VLD3FGHW\MP900407340[2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132856"/>
            <a:ext cx="1404705" cy="936104"/>
          </a:xfrm>
          <a:prstGeom prst="rect">
            <a:avLst/>
          </a:prstGeom>
          <a:noFill/>
        </p:spPr>
      </p:pic>
      <p:pic>
        <p:nvPicPr>
          <p:cNvPr id="5" name="Picture 11" descr="C:\Documents and Settings\Admin\Local Settings\Temporary Internet Files\Content.IE5\1V59TOP5\MC90044489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65104"/>
            <a:ext cx="1223336" cy="1584176"/>
          </a:xfrm>
          <a:prstGeom prst="rect">
            <a:avLst/>
          </a:prstGeom>
          <a:noFill/>
        </p:spPr>
      </p:pic>
      <p:pic>
        <p:nvPicPr>
          <p:cNvPr id="6" name="Picture 3" descr="C:\Documents and Settings\Admin\Local Settings\Temporary Internet Files\Content.IE5\O5EM361I\MC900441314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4725144"/>
            <a:ext cx="1587624" cy="1587624"/>
          </a:xfrm>
          <a:prstGeom prst="rect">
            <a:avLst/>
          </a:prstGeom>
          <a:noFill/>
        </p:spPr>
      </p:pic>
      <p:pic>
        <p:nvPicPr>
          <p:cNvPr id="7" name="Picture 4" descr="C:\Documents and Settings\Admin\Local Settings\Temporary Internet Files\Content.IE5\1V59TOP5\MP900449098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412776"/>
            <a:ext cx="1388204" cy="1368152"/>
          </a:xfrm>
          <a:prstGeom prst="rect">
            <a:avLst/>
          </a:prstGeom>
          <a:noFill/>
        </p:spPr>
      </p:pic>
      <p:pic>
        <p:nvPicPr>
          <p:cNvPr id="8" name="Picture 5" descr="C:\Documents and Settings\Admin\Local Settings\Temporary Internet Files\Content.IE5\1V59TOP5\MP900448602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2420888"/>
            <a:ext cx="1294274" cy="1296144"/>
          </a:xfrm>
          <a:prstGeom prst="rect">
            <a:avLst/>
          </a:prstGeom>
          <a:noFill/>
        </p:spPr>
      </p:pic>
      <p:pic>
        <p:nvPicPr>
          <p:cNvPr id="9" name="Picture 6" descr="C:\Documents and Settings\Admin\Local Settings\Temporary Internet Files\Content.IE5\VLD3FGHW\MP900406499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260648"/>
            <a:ext cx="1656184" cy="1099810"/>
          </a:xfrm>
          <a:prstGeom prst="rect">
            <a:avLst/>
          </a:prstGeom>
          <a:noFill/>
        </p:spPr>
      </p:pic>
      <p:pic>
        <p:nvPicPr>
          <p:cNvPr id="10" name="Picture 7" descr="C:\Documents and Settings\Admin\Local Settings\Temporary Internet Files\Content.IE5\VLD3FGHW\MC90038422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260648"/>
            <a:ext cx="1822399" cy="1130198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467544" y="26064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Napiš k obrázkům vyjmenovaná slova:</a:t>
            </a:r>
            <a:endParaRPr lang="cs-CZ" sz="2400" dirty="0"/>
          </a:p>
        </p:txBody>
      </p:sp>
      <p:sp>
        <p:nvSpPr>
          <p:cNvPr id="13" name="Elipsa 12"/>
          <p:cNvSpPr/>
          <p:nvPr/>
        </p:nvSpPr>
        <p:spPr>
          <a:xfrm>
            <a:off x="611560" y="2852936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2267744" y="4797152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4499992" y="6093296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395536" y="6165304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6804248" y="6237312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6876256" y="3861048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3779912" y="3212976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6876256" y="1556792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4211960" y="1412776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67544" y="188640"/>
            <a:ext cx="5112568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Vlna 1"/>
          <p:cNvSpPr/>
          <p:nvPr/>
        </p:nvSpPr>
        <p:spPr>
          <a:xfrm>
            <a:off x="323528" y="1196752"/>
            <a:ext cx="8352928" cy="144016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Smítko, myšlenka, , </a:t>
            </a:r>
            <a:r>
              <a:rPr lang="cs-CZ" sz="2800" dirty="0" err="1" smtClean="0"/>
              <a:t>hmizí</a:t>
            </a:r>
            <a:r>
              <a:rPr lang="cs-CZ" sz="2800" dirty="0" smtClean="0"/>
              <a:t>, nemyl se, </a:t>
            </a:r>
            <a:r>
              <a:rPr lang="cs-CZ" sz="2800" dirty="0" err="1" smtClean="0"/>
              <a:t>komýn</a:t>
            </a:r>
            <a:r>
              <a:rPr lang="cs-CZ" sz="2800" dirty="0" smtClean="0"/>
              <a:t>,smysl</a:t>
            </a:r>
            <a:endParaRPr lang="cs-CZ" sz="2800" dirty="0"/>
          </a:p>
        </p:txBody>
      </p:sp>
      <p:sp>
        <p:nvSpPr>
          <p:cNvPr id="3" name="Vlna 2"/>
          <p:cNvSpPr/>
          <p:nvPr/>
        </p:nvSpPr>
        <p:spPr>
          <a:xfrm>
            <a:off x="323528" y="2420888"/>
            <a:ext cx="8352928" cy="1440160"/>
          </a:xfrm>
          <a:prstGeom prst="wav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Umyvadlo, </a:t>
            </a:r>
            <a:r>
              <a:rPr lang="cs-CZ" sz="2800" dirty="0" err="1" smtClean="0"/>
              <a:t>umýrat</a:t>
            </a:r>
            <a:r>
              <a:rPr lang="cs-CZ" sz="2800" dirty="0" smtClean="0"/>
              <a:t>, průmysl, </a:t>
            </a:r>
            <a:r>
              <a:rPr lang="cs-CZ" sz="2800" dirty="0" err="1" smtClean="0"/>
              <a:t>chmíří</a:t>
            </a:r>
            <a:r>
              <a:rPr lang="cs-CZ" sz="2800" dirty="0" smtClean="0"/>
              <a:t>, </a:t>
            </a:r>
            <a:r>
              <a:rPr lang="cs-CZ" sz="2800" dirty="0" err="1" smtClean="0"/>
              <a:t>omýtka</a:t>
            </a:r>
            <a:r>
              <a:rPr lang="cs-CZ" sz="2800" dirty="0" smtClean="0"/>
              <a:t>, lyžovat</a:t>
            </a:r>
            <a:endParaRPr lang="cs-CZ" sz="2800" dirty="0"/>
          </a:p>
        </p:txBody>
      </p:sp>
      <p:sp>
        <p:nvSpPr>
          <p:cNvPr id="4" name="Vlna 3"/>
          <p:cNvSpPr/>
          <p:nvPr/>
        </p:nvSpPr>
        <p:spPr>
          <a:xfrm>
            <a:off x="323528" y="3861048"/>
            <a:ext cx="8352928" cy="1440160"/>
          </a:xfrm>
          <a:prstGeom prst="wav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Pyšný, pospíchá, </a:t>
            </a:r>
            <a:r>
              <a:rPr lang="cs-CZ" sz="2800" dirty="0" err="1" smtClean="0"/>
              <a:t>časopys</a:t>
            </a:r>
            <a:r>
              <a:rPr lang="cs-CZ" sz="2800" dirty="0" smtClean="0"/>
              <a:t>, </a:t>
            </a:r>
            <a:r>
              <a:rPr lang="cs-CZ" sz="2800" dirty="0" err="1" smtClean="0"/>
              <a:t>pitlák</a:t>
            </a:r>
            <a:r>
              <a:rPr lang="cs-CZ" sz="2800" dirty="0" smtClean="0"/>
              <a:t>, pysk, třpytka,</a:t>
            </a:r>
            <a:r>
              <a:rPr lang="cs-CZ" sz="2800" dirty="0" err="1" smtClean="0"/>
              <a:t>miš</a:t>
            </a:r>
            <a:endParaRPr lang="cs-CZ" sz="2800" dirty="0"/>
          </a:p>
        </p:txBody>
      </p:sp>
      <p:sp>
        <p:nvSpPr>
          <p:cNvPr id="5" name="Vlna 4"/>
          <p:cNvSpPr/>
          <p:nvPr/>
        </p:nvSpPr>
        <p:spPr>
          <a:xfrm>
            <a:off x="323528" y="5229200"/>
            <a:ext cx="8352928" cy="1440160"/>
          </a:xfrm>
          <a:prstGeom prst="wav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Pilot, přepych, </a:t>
            </a:r>
            <a:r>
              <a:rPr lang="cs-CZ" sz="2800" dirty="0" err="1" smtClean="0"/>
              <a:t>pyla</a:t>
            </a:r>
            <a:r>
              <a:rPr lang="cs-CZ" sz="2800" dirty="0" smtClean="0"/>
              <a:t>, písek, </a:t>
            </a:r>
            <a:r>
              <a:rPr lang="cs-CZ" sz="2800" dirty="0" err="1" smtClean="0"/>
              <a:t>kopítko</a:t>
            </a:r>
            <a:r>
              <a:rPr lang="cs-CZ" sz="2800" dirty="0" smtClean="0"/>
              <a:t>, </a:t>
            </a:r>
            <a:r>
              <a:rPr lang="cs-CZ" sz="2800" dirty="0" err="1" smtClean="0"/>
              <a:t>papýr</a:t>
            </a:r>
            <a:r>
              <a:rPr lang="cs-CZ" sz="2800" dirty="0" smtClean="0"/>
              <a:t>, napíchnout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60648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Najdi chyby, špatně napsaná slova škrtni: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79512" y="1988840"/>
            <a:ext cx="1440160" cy="42484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195736" y="1988840"/>
            <a:ext cx="1512168" cy="42484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716016" y="1916832"/>
            <a:ext cx="1440160" cy="42484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164288" y="1988840"/>
            <a:ext cx="1224136" cy="42484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51520" y="260648"/>
            <a:ext cx="2520280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916832"/>
            <a:ext cx="85689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B-</a:t>
            </a:r>
            <a:r>
              <a:rPr lang="cs-CZ" sz="2000" dirty="0" err="1" smtClean="0"/>
              <a:t>tva</a:t>
            </a:r>
            <a:r>
              <a:rPr lang="cs-CZ" sz="2000" dirty="0" smtClean="0"/>
              <a:t>                         </a:t>
            </a:r>
            <a:r>
              <a:rPr lang="cs-CZ" sz="2000" dirty="0" err="1" smtClean="0"/>
              <a:t>bl</a:t>
            </a:r>
            <a:r>
              <a:rPr lang="cs-CZ" sz="2000" dirty="0" smtClean="0"/>
              <a:t>-</a:t>
            </a:r>
            <a:r>
              <a:rPr lang="cs-CZ" sz="2000" dirty="0" err="1" smtClean="0"/>
              <a:t>ští</a:t>
            </a:r>
            <a:r>
              <a:rPr lang="cs-CZ" sz="2000" dirty="0" smtClean="0"/>
              <a:t> se                             m-</a:t>
            </a:r>
            <a:r>
              <a:rPr lang="cs-CZ" sz="2000" dirty="0" err="1" smtClean="0"/>
              <a:t>mořádný</a:t>
            </a:r>
            <a:r>
              <a:rPr lang="cs-CZ" sz="2000" dirty="0" smtClean="0"/>
              <a:t>                        p-liny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Nab</a:t>
            </a:r>
            <a:r>
              <a:rPr lang="cs-CZ" sz="2000" dirty="0" smtClean="0"/>
              <a:t>-</a:t>
            </a:r>
            <a:r>
              <a:rPr lang="cs-CZ" sz="2000" dirty="0" err="1" smtClean="0"/>
              <a:t>dka</a:t>
            </a:r>
            <a:r>
              <a:rPr lang="cs-CZ" sz="2000" dirty="0" smtClean="0"/>
              <a:t>                   l-</a:t>
            </a:r>
            <a:r>
              <a:rPr lang="cs-CZ" sz="2000" dirty="0" err="1" smtClean="0"/>
              <a:t>sovat</a:t>
            </a:r>
            <a:r>
              <a:rPr lang="cs-CZ" sz="2000" dirty="0" smtClean="0"/>
              <a:t>                                m-</a:t>
            </a:r>
            <a:r>
              <a:rPr lang="cs-CZ" sz="2000" dirty="0" err="1" smtClean="0"/>
              <a:t>nulá</a:t>
            </a:r>
            <a:r>
              <a:rPr lang="cs-CZ" sz="2000" dirty="0" smtClean="0"/>
              <a:t>                                </a:t>
            </a:r>
            <a:r>
              <a:rPr lang="cs-CZ" sz="2000" dirty="0" err="1" smtClean="0"/>
              <a:t>zp</a:t>
            </a:r>
            <a:r>
              <a:rPr lang="cs-CZ" sz="2000" dirty="0" smtClean="0"/>
              <a:t>-</a:t>
            </a:r>
            <a:r>
              <a:rPr lang="cs-CZ" sz="2000" dirty="0" err="1" smtClean="0"/>
              <a:t>tavý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Nelíb</a:t>
            </a:r>
            <a:r>
              <a:rPr lang="cs-CZ" sz="2000" dirty="0" smtClean="0"/>
              <a:t>-t se                   </a:t>
            </a:r>
            <a:r>
              <a:rPr lang="cs-CZ" sz="2000" dirty="0" err="1" smtClean="0"/>
              <a:t>tal</a:t>
            </a:r>
            <a:r>
              <a:rPr lang="cs-CZ" sz="2000" dirty="0" smtClean="0"/>
              <a:t>-ř                                     m-č                                      p-</a:t>
            </a:r>
            <a:r>
              <a:rPr lang="cs-CZ" sz="2000" dirty="0" err="1" smtClean="0"/>
              <a:t>šťala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err="1" smtClean="0"/>
              <a:t>Nedob</a:t>
            </a:r>
            <a:r>
              <a:rPr lang="cs-CZ" sz="2000" dirty="0" smtClean="0"/>
              <a:t>-</a:t>
            </a:r>
            <a:r>
              <a:rPr lang="cs-CZ" sz="2000" dirty="0" err="1" smtClean="0"/>
              <a:t>tná</a:t>
            </a:r>
            <a:r>
              <a:rPr lang="cs-CZ" sz="2000" dirty="0" smtClean="0"/>
              <a:t>                </a:t>
            </a:r>
            <a:r>
              <a:rPr lang="cs-CZ" sz="2000" dirty="0" err="1" smtClean="0"/>
              <a:t>spl</a:t>
            </a:r>
            <a:r>
              <a:rPr lang="cs-CZ" sz="2000" dirty="0" smtClean="0"/>
              <a:t>-</a:t>
            </a:r>
            <a:r>
              <a:rPr lang="cs-CZ" sz="2000" dirty="0" err="1" smtClean="0"/>
              <a:t>vá</a:t>
            </a:r>
            <a:r>
              <a:rPr lang="cs-CZ" sz="2000" dirty="0" smtClean="0"/>
              <a:t>                                 </a:t>
            </a:r>
            <a:r>
              <a:rPr lang="cs-CZ" sz="2000" dirty="0" err="1" smtClean="0"/>
              <a:t>průsm</a:t>
            </a:r>
            <a:r>
              <a:rPr lang="cs-CZ" sz="2000" dirty="0" smtClean="0"/>
              <a:t>-k                              top-t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Slíb</a:t>
            </a:r>
            <a:r>
              <a:rPr lang="cs-CZ" sz="2000" dirty="0" smtClean="0"/>
              <a:t>-t                           </a:t>
            </a:r>
            <a:r>
              <a:rPr lang="cs-CZ" sz="2000" dirty="0" err="1" smtClean="0"/>
              <a:t>pl</a:t>
            </a:r>
            <a:r>
              <a:rPr lang="cs-CZ" sz="2000" dirty="0" smtClean="0"/>
              <a:t>-</a:t>
            </a:r>
            <a:r>
              <a:rPr lang="cs-CZ" sz="2000" dirty="0" err="1" smtClean="0"/>
              <a:t>seň</a:t>
            </a:r>
            <a:r>
              <a:rPr lang="cs-CZ" sz="2000" dirty="0" smtClean="0"/>
              <a:t>                                 m-</a:t>
            </a:r>
            <a:r>
              <a:rPr lang="cs-CZ" sz="2000" dirty="0" err="1" smtClean="0"/>
              <a:t>nce</a:t>
            </a:r>
            <a:r>
              <a:rPr lang="cs-CZ" sz="2000" dirty="0" smtClean="0"/>
              <a:t>                                 p-</a:t>
            </a:r>
            <a:r>
              <a:rPr lang="cs-CZ" sz="2000" dirty="0" err="1" smtClean="0"/>
              <a:t>tlík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B-linka                         l-</a:t>
            </a:r>
            <a:r>
              <a:rPr lang="cs-CZ" sz="2000" dirty="0" err="1" smtClean="0"/>
              <a:t>kovec</a:t>
            </a:r>
            <a:r>
              <a:rPr lang="cs-CZ" sz="2000" dirty="0" smtClean="0"/>
              <a:t>                               </a:t>
            </a:r>
            <a:r>
              <a:rPr lang="cs-CZ" sz="2000" dirty="0" err="1" smtClean="0"/>
              <a:t>sm</a:t>
            </a:r>
            <a:r>
              <a:rPr lang="cs-CZ" sz="2000" dirty="0" smtClean="0"/>
              <a:t>-k                                   slep-</a:t>
            </a:r>
            <a:r>
              <a:rPr lang="cs-CZ" sz="2000" dirty="0" err="1" smtClean="0"/>
              <a:t>ší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B-čí                              B-</a:t>
            </a:r>
            <a:r>
              <a:rPr lang="cs-CZ" sz="2000" dirty="0" err="1" smtClean="0"/>
              <a:t>strouška</a:t>
            </a:r>
            <a:r>
              <a:rPr lang="cs-CZ" sz="2000" dirty="0" smtClean="0"/>
              <a:t>                         m-</a:t>
            </a:r>
            <a:r>
              <a:rPr lang="cs-CZ" sz="2000" dirty="0" err="1" smtClean="0"/>
              <a:t>šlenka</a:t>
            </a:r>
            <a:r>
              <a:rPr lang="cs-CZ" sz="2000" dirty="0" smtClean="0"/>
              <a:t>                            p-</a:t>
            </a:r>
            <a:r>
              <a:rPr lang="cs-CZ" sz="2000" dirty="0" err="1" smtClean="0"/>
              <a:t>šný</a:t>
            </a:r>
            <a:endParaRPr lang="cs-CZ" dirty="0" smtClean="0"/>
          </a:p>
          <a:p>
            <a:r>
              <a:rPr lang="cs-CZ" dirty="0" smtClean="0"/>
              <a:t>                       </a:t>
            </a:r>
            <a:endParaRPr lang="cs-CZ" dirty="0"/>
          </a:p>
        </p:txBody>
      </p:sp>
      <p:sp>
        <p:nvSpPr>
          <p:cNvPr id="3" name="Pěticípá hvězda 2"/>
          <p:cNvSpPr/>
          <p:nvPr/>
        </p:nvSpPr>
        <p:spPr>
          <a:xfrm>
            <a:off x="323528" y="908720"/>
            <a:ext cx="936104" cy="936104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" name="Pěticípá hvězda 3"/>
          <p:cNvSpPr/>
          <p:nvPr/>
        </p:nvSpPr>
        <p:spPr>
          <a:xfrm>
            <a:off x="2411760" y="908720"/>
            <a:ext cx="936104" cy="9361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5" name="Pěticípá hvězda 4"/>
          <p:cNvSpPr/>
          <p:nvPr/>
        </p:nvSpPr>
        <p:spPr>
          <a:xfrm>
            <a:off x="4932040" y="836712"/>
            <a:ext cx="936104" cy="936104"/>
          </a:xfrm>
          <a:prstGeom prst="star5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6" name="Pěticípá hvězda 5"/>
          <p:cNvSpPr/>
          <p:nvPr/>
        </p:nvSpPr>
        <p:spPr>
          <a:xfrm>
            <a:off x="7092280" y="836712"/>
            <a:ext cx="936104" cy="936104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26064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Doplň pravopis: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395536" y="188640"/>
            <a:ext cx="2952328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Picture 5" descr="C:\Documents and Settings\Admin\Local Settings\Temporary Internet Files\Content.IE5\O5EM361I\MC9004402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284984"/>
            <a:ext cx="1909303" cy="1440160"/>
          </a:xfrm>
          <a:prstGeom prst="rect">
            <a:avLst/>
          </a:prstGeom>
          <a:noFill/>
        </p:spPr>
      </p:pic>
      <p:pic>
        <p:nvPicPr>
          <p:cNvPr id="3" name="Picture 6" descr="C:\Documents and Settings\Admin\Local Settings\Temporary Internet Files\Content.IE5\1V59TOP5\MC9001973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97152"/>
            <a:ext cx="1948025" cy="1337735"/>
          </a:xfrm>
          <a:prstGeom prst="rect">
            <a:avLst/>
          </a:prstGeom>
          <a:noFill/>
        </p:spPr>
      </p:pic>
      <p:pic>
        <p:nvPicPr>
          <p:cNvPr id="4" name="Picture 7" descr="C:\Documents and Settings\Admin\Local Settings\Temporary Internet Files\Content.IE5\VLD3FGHW\MP900407340[2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132856"/>
            <a:ext cx="1404705" cy="936104"/>
          </a:xfrm>
          <a:prstGeom prst="rect">
            <a:avLst/>
          </a:prstGeom>
          <a:noFill/>
        </p:spPr>
      </p:pic>
      <p:pic>
        <p:nvPicPr>
          <p:cNvPr id="5" name="Picture 11" descr="C:\Documents and Settings\Admin\Local Settings\Temporary Internet Files\Content.IE5\1V59TOP5\MC90044489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65104"/>
            <a:ext cx="1223336" cy="1584176"/>
          </a:xfrm>
          <a:prstGeom prst="rect">
            <a:avLst/>
          </a:prstGeom>
          <a:noFill/>
        </p:spPr>
      </p:pic>
      <p:pic>
        <p:nvPicPr>
          <p:cNvPr id="6" name="Picture 3" descr="C:\Documents and Settings\Admin\Local Settings\Temporary Internet Files\Content.IE5\O5EM361I\MC900441314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4725144"/>
            <a:ext cx="1587624" cy="1587624"/>
          </a:xfrm>
          <a:prstGeom prst="rect">
            <a:avLst/>
          </a:prstGeom>
          <a:noFill/>
        </p:spPr>
      </p:pic>
      <p:pic>
        <p:nvPicPr>
          <p:cNvPr id="7" name="Picture 4" descr="C:\Documents and Settings\Admin\Local Settings\Temporary Internet Files\Content.IE5\1V59TOP5\MP900449098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536" y="1412776"/>
            <a:ext cx="1388204" cy="1368152"/>
          </a:xfrm>
          <a:prstGeom prst="rect">
            <a:avLst/>
          </a:prstGeom>
          <a:noFill/>
        </p:spPr>
      </p:pic>
      <p:pic>
        <p:nvPicPr>
          <p:cNvPr id="8" name="Picture 5" descr="C:\Documents and Settings\Admin\Local Settings\Temporary Internet Files\Content.IE5\1V59TOP5\MP900448602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48264" y="2420888"/>
            <a:ext cx="1294274" cy="1296144"/>
          </a:xfrm>
          <a:prstGeom prst="rect">
            <a:avLst/>
          </a:prstGeom>
          <a:noFill/>
        </p:spPr>
      </p:pic>
      <p:pic>
        <p:nvPicPr>
          <p:cNvPr id="9" name="Picture 6" descr="C:\Documents and Settings\Admin\Local Settings\Temporary Internet Files\Content.IE5\VLD3FGHW\MP900406499[1]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60232" y="260648"/>
            <a:ext cx="1656184" cy="1099810"/>
          </a:xfrm>
          <a:prstGeom prst="rect">
            <a:avLst/>
          </a:prstGeom>
          <a:noFill/>
        </p:spPr>
      </p:pic>
      <p:pic>
        <p:nvPicPr>
          <p:cNvPr id="10" name="Picture 7" descr="C:\Documents and Settings\Admin\Local Settings\Temporary Internet Files\Content.IE5\VLD3FGHW\MC900384220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260648"/>
            <a:ext cx="1822399" cy="1130198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467544" y="26064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Napiš k obrázkům vyjmenovaná slova:</a:t>
            </a:r>
            <a:endParaRPr lang="cs-CZ" sz="2400" dirty="0"/>
          </a:p>
        </p:txBody>
      </p:sp>
      <p:sp>
        <p:nvSpPr>
          <p:cNvPr id="13" name="Elipsa 12"/>
          <p:cNvSpPr/>
          <p:nvPr/>
        </p:nvSpPr>
        <p:spPr>
          <a:xfrm>
            <a:off x="611560" y="2852936"/>
            <a:ext cx="1440160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netopýr</a:t>
            </a:r>
            <a:endParaRPr lang="cs-CZ" dirty="0"/>
          </a:p>
        </p:txBody>
      </p:sp>
      <p:sp>
        <p:nvSpPr>
          <p:cNvPr id="14" name="Elipsa 13"/>
          <p:cNvSpPr/>
          <p:nvPr/>
        </p:nvSpPr>
        <p:spPr>
          <a:xfrm>
            <a:off x="2339752" y="4725144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myš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4499992" y="6093296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my</a:t>
            </a:r>
            <a:endParaRPr lang="cs-CZ" dirty="0"/>
          </a:p>
        </p:txBody>
      </p:sp>
      <p:sp>
        <p:nvSpPr>
          <p:cNvPr id="16" name="Elipsa 15"/>
          <p:cNvSpPr/>
          <p:nvPr/>
        </p:nvSpPr>
        <p:spPr>
          <a:xfrm>
            <a:off x="395536" y="6165304"/>
            <a:ext cx="1440160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hlemýžď</a:t>
            </a:r>
            <a:endParaRPr lang="cs-CZ" dirty="0"/>
          </a:p>
        </p:txBody>
      </p:sp>
      <p:sp>
        <p:nvSpPr>
          <p:cNvPr id="17" name="Elipsa 16"/>
          <p:cNvSpPr/>
          <p:nvPr/>
        </p:nvSpPr>
        <p:spPr>
          <a:xfrm>
            <a:off x="6804248" y="6237312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Pytel</a:t>
            </a:r>
          </a:p>
          <a:p>
            <a:pPr algn="ctr"/>
            <a:endParaRPr lang="cs-CZ" dirty="0"/>
          </a:p>
        </p:txBody>
      </p:sp>
      <p:sp>
        <p:nvSpPr>
          <p:cNvPr id="18" name="Elipsa 17"/>
          <p:cNvSpPr/>
          <p:nvPr/>
        </p:nvSpPr>
        <p:spPr>
          <a:xfrm>
            <a:off x="6948264" y="3861048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pyl</a:t>
            </a:r>
            <a:endParaRPr lang="cs-CZ" dirty="0"/>
          </a:p>
        </p:txBody>
      </p:sp>
      <p:sp>
        <p:nvSpPr>
          <p:cNvPr id="19" name="Elipsa 18"/>
          <p:cNvSpPr/>
          <p:nvPr/>
        </p:nvSpPr>
        <p:spPr>
          <a:xfrm>
            <a:off x="3779912" y="3212976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hmyz</a:t>
            </a:r>
            <a:endParaRPr lang="cs-CZ" dirty="0"/>
          </a:p>
        </p:txBody>
      </p:sp>
      <p:sp>
        <p:nvSpPr>
          <p:cNvPr id="20" name="Elipsa 19"/>
          <p:cNvSpPr/>
          <p:nvPr/>
        </p:nvSpPr>
        <p:spPr>
          <a:xfrm>
            <a:off x="6876256" y="1556792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kopyto</a:t>
            </a:r>
            <a:endParaRPr lang="cs-CZ" dirty="0"/>
          </a:p>
        </p:txBody>
      </p:sp>
      <p:sp>
        <p:nvSpPr>
          <p:cNvPr id="21" name="Elipsa 20"/>
          <p:cNvSpPr/>
          <p:nvPr/>
        </p:nvSpPr>
        <p:spPr>
          <a:xfrm>
            <a:off x="4211960" y="1412776"/>
            <a:ext cx="1224136" cy="432048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pýr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131840" y="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67544" y="188640"/>
            <a:ext cx="5112568" cy="5760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Vlna 1"/>
          <p:cNvSpPr/>
          <p:nvPr/>
        </p:nvSpPr>
        <p:spPr>
          <a:xfrm>
            <a:off x="323528" y="1196752"/>
            <a:ext cx="8352928" cy="144016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Smítko, myšlenka, , </a:t>
            </a:r>
            <a:r>
              <a:rPr lang="cs-CZ" sz="2800" dirty="0" err="1" smtClean="0"/>
              <a:t>hmizí</a:t>
            </a:r>
            <a:r>
              <a:rPr lang="cs-CZ" sz="2800" dirty="0" smtClean="0"/>
              <a:t>, nemyl se, </a:t>
            </a:r>
            <a:r>
              <a:rPr lang="cs-CZ" sz="2800" dirty="0" err="1" smtClean="0"/>
              <a:t>komýn</a:t>
            </a:r>
            <a:r>
              <a:rPr lang="cs-CZ" sz="2800" dirty="0" smtClean="0"/>
              <a:t>,smysl</a:t>
            </a:r>
            <a:endParaRPr lang="cs-CZ" sz="2800" dirty="0"/>
          </a:p>
        </p:txBody>
      </p:sp>
      <p:sp>
        <p:nvSpPr>
          <p:cNvPr id="3" name="Vlna 2"/>
          <p:cNvSpPr/>
          <p:nvPr/>
        </p:nvSpPr>
        <p:spPr>
          <a:xfrm>
            <a:off x="323528" y="2420888"/>
            <a:ext cx="8352928" cy="1440160"/>
          </a:xfrm>
          <a:prstGeom prst="wav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Umyvadlo, </a:t>
            </a:r>
            <a:r>
              <a:rPr lang="cs-CZ" sz="2800" dirty="0" err="1" smtClean="0"/>
              <a:t>umýrat</a:t>
            </a:r>
            <a:r>
              <a:rPr lang="cs-CZ" sz="2800" dirty="0" smtClean="0"/>
              <a:t>, průmysl, </a:t>
            </a:r>
            <a:r>
              <a:rPr lang="cs-CZ" sz="2800" dirty="0" err="1" smtClean="0"/>
              <a:t>chmíří</a:t>
            </a:r>
            <a:r>
              <a:rPr lang="cs-CZ" sz="2800" dirty="0" smtClean="0"/>
              <a:t>, </a:t>
            </a:r>
            <a:r>
              <a:rPr lang="cs-CZ" sz="2800" dirty="0" err="1" smtClean="0"/>
              <a:t>omýtka</a:t>
            </a:r>
            <a:r>
              <a:rPr lang="cs-CZ" sz="2800" dirty="0" smtClean="0"/>
              <a:t>, lyžovat</a:t>
            </a:r>
            <a:endParaRPr lang="cs-CZ" sz="2800" dirty="0"/>
          </a:p>
        </p:txBody>
      </p:sp>
      <p:sp>
        <p:nvSpPr>
          <p:cNvPr id="4" name="Vlna 3"/>
          <p:cNvSpPr/>
          <p:nvPr/>
        </p:nvSpPr>
        <p:spPr>
          <a:xfrm>
            <a:off x="323528" y="3861048"/>
            <a:ext cx="8352928" cy="1440160"/>
          </a:xfrm>
          <a:prstGeom prst="wav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Pyšný, pospíchá, </a:t>
            </a:r>
            <a:r>
              <a:rPr lang="cs-CZ" sz="2800" dirty="0" err="1" smtClean="0"/>
              <a:t>časopys</a:t>
            </a:r>
            <a:r>
              <a:rPr lang="cs-CZ" sz="2800" dirty="0" smtClean="0"/>
              <a:t>, </a:t>
            </a:r>
            <a:r>
              <a:rPr lang="cs-CZ" sz="2800" dirty="0" err="1" smtClean="0"/>
              <a:t>pitlák</a:t>
            </a:r>
            <a:r>
              <a:rPr lang="cs-CZ" sz="2800" dirty="0" smtClean="0"/>
              <a:t>, pysk, třpytka,</a:t>
            </a:r>
            <a:r>
              <a:rPr lang="cs-CZ" sz="2800" dirty="0" err="1" smtClean="0"/>
              <a:t>miš</a:t>
            </a:r>
            <a:endParaRPr lang="cs-CZ" sz="2800" dirty="0"/>
          </a:p>
        </p:txBody>
      </p:sp>
      <p:sp>
        <p:nvSpPr>
          <p:cNvPr id="5" name="Vlna 4"/>
          <p:cNvSpPr/>
          <p:nvPr/>
        </p:nvSpPr>
        <p:spPr>
          <a:xfrm>
            <a:off x="323528" y="5229200"/>
            <a:ext cx="8352928" cy="1440160"/>
          </a:xfrm>
          <a:prstGeom prst="wav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Pilot, přepych, </a:t>
            </a:r>
            <a:r>
              <a:rPr lang="cs-CZ" sz="2800" dirty="0" err="1" smtClean="0"/>
              <a:t>pyla</a:t>
            </a:r>
            <a:r>
              <a:rPr lang="cs-CZ" sz="2800" dirty="0" smtClean="0"/>
              <a:t>, písek, </a:t>
            </a:r>
            <a:r>
              <a:rPr lang="cs-CZ" sz="2800" dirty="0" err="1" smtClean="0"/>
              <a:t>kopítko</a:t>
            </a:r>
            <a:r>
              <a:rPr lang="cs-CZ" sz="2800" dirty="0" smtClean="0"/>
              <a:t>, </a:t>
            </a:r>
            <a:r>
              <a:rPr lang="cs-CZ" sz="2800" dirty="0" err="1" smtClean="0"/>
              <a:t>papýr</a:t>
            </a:r>
            <a:r>
              <a:rPr lang="cs-CZ" sz="2800" dirty="0" smtClean="0"/>
              <a:t>, napíchnout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60648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Najdi chyby, špatně napsaná slova škrtni: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96136" y="26064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</p:txBody>
      </p:sp>
      <p:sp>
        <p:nvSpPr>
          <p:cNvPr id="13" name="Šikmý pruh 12"/>
          <p:cNvSpPr/>
          <p:nvPr/>
        </p:nvSpPr>
        <p:spPr>
          <a:xfrm>
            <a:off x="3995936" y="1700808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Šikmý pruh 13"/>
          <p:cNvSpPr/>
          <p:nvPr/>
        </p:nvSpPr>
        <p:spPr>
          <a:xfrm>
            <a:off x="7596336" y="4437112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Šikmý pruh 14"/>
          <p:cNvSpPr/>
          <p:nvPr/>
        </p:nvSpPr>
        <p:spPr>
          <a:xfrm>
            <a:off x="4716016" y="4365104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Šikmý pruh 15"/>
          <p:cNvSpPr/>
          <p:nvPr/>
        </p:nvSpPr>
        <p:spPr>
          <a:xfrm>
            <a:off x="3707904" y="4293096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Šikmý pruh 16"/>
          <p:cNvSpPr/>
          <p:nvPr/>
        </p:nvSpPr>
        <p:spPr>
          <a:xfrm>
            <a:off x="2843808" y="2996952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Šikmý pruh 17"/>
          <p:cNvSpPr/>
          <p:nvPr/>
        </p:nvSpPr>
        <p:spPr>
          <a:xfrm>
            <a:off x="5148064" y="2924944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Šikmý pruh 18"/>
          <p:cNvSpPr/>
          <p:nvPr/>
        </p:nvSpPr>
        <p:spPr>
          <a:xfrm>
            <a:off x="6156176" y="2924944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Šikmý pruh 19"/>
          <p:cNvSpPr/>
          <p:nvPr/>
        </p:nvSpPr>
        <p:spPr>
          <a:xfrm>
            <a:off x="6588224" y="1772816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Šikmý pruh 20"/>
          <p:cNvSpPr/>
          <p:nvPr/>
        </p:nvSpPr>
        <p:spPr>
          <a:xfrm>
            <a:off x="2987824" y="5805264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Šikmý pruh 21"/>
          <p:cNvSpPr/>
          <p:nvPr/>
        </p:nvSpPr>
        <p:spPr>
          <a:xfrm>
            <a:off x="5076056" y="5805264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Šikmý pruh 22"/>
          <p:cNvSpPr/>
          <p:nvPr/>
        </p:nvSpPr>
        <p:spPr>
          <a:xfrm>
            <a:off x="6084168" y="5805264"/>
            <a:ext cx="288032" cy="50405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79512" y="1988840"/>
            <a:ext cx="1440160" cy="42484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195736" y="1988840"/>
            <a:ext cx="1512168" cy="42484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716016" y="1916832"/>
            <a:ext cx="1440160" cy="42484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164288" y="1988840"/>
            <a:ext cx="1224136" cy="42484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51520" y="260648"/>
            <a:ext cx="2520280" cy="5760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916832"/>
            <a:ext cx="85689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Bitva                         blyští se                             mimořádný                        piliny</a:t>
            </a:r>
          </a:p>
          <a:p>
            <a:endParaRPr lang="cs-CZ" sz="2000" dirty="0" smtClean="0"/>
          </a:p>
          <a:p>
            <a:r>
              <a:rPr lang="cs-CZ" sz="2000" dirty="0" smtClean="0"/>
              <a:t>Nabídka                   lisovat                                minulá                                zpytavý</a:t>
            </a:r>
          </a:p>
          <a:p>
            <a:endParaRPr lang="cs-CZ" sz="2000" dirty="0" smtClean="0"/>
          </a:p>
          <a:p>
            <a:r>
              <a:rPr lang="cs-CZ" sz="2000" dirty="0" smtClean="0"/>
              <a:t>Nelíbit se                   talíř                                     míč                                      píšťala</a:t>
            </a:r>
          </a:p>
          <a:p>
            <a:endParaRPr lang="cs-CZ" sz="2000" dirty="0" smtClean="0"/>
          </a:p>
          <a:p>
            <a:r>
              <a:rPr lang="cs-CZ" sz="2000" dirty="0" smtClean="0"/>
              <a:t>Nedobytná                splývá                                 průsmyk                              topit</a:t>
            </a:r>
          </a:p>
          <a:p>
            <a:endParaRPr lang="cs-CZ" sz="2000" dirty="0" smtClean="0"/>
          </a:p>
          <a:p>
            <a:r>
              <a:rPr lang="cs-CZ" sz="2000" dirty="0" smtClean="0"/>
              <a:t>Slíbit                           plíseň                                 mince                                 pytlík</a:t>
            </a:r>
          </a:p>
          <a:p>
            <a:endParaRPr lang="cs-CZ" sz="2000" dirty="0" smtClean="0"/>
          </a:p>
          <a:p>
            <a:r>
              <a:rPr lang="cs-CZ" sz="2000" dirty="0" smtClean="0"/>
              <a:t>Bylinka                         lýkovec                               smyk                                   </a:t>
            </a:r>
            <a:r>
              <a:rPr lang="cs-CZ" sz="2000" dirty="0" err="1" smtClean="0"/>
              <a:t>slepýší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Býčí                              Bystrouška                         myšlenka                            pyšný</a:t>
            </a:r>
            <a:endParaRPr lang="cs-CZ" dirty="0" smtClean="0"/>
          </a:p>
          <a:p>
            <a:r>
              <a:rPr lang="cs-CZ" dirty="0" smtClean="0"/>
              <a:t>                       </a:t>
            </a:r>
            <a:endParaRPr lang="cs-CZ" dirty="0"/>
          </a:p>
        </p:txBody>
      </p:sp>
      <p:sp>
        <p:nvSpPr>
          <p:cNvPr id="3" name="Pěticípá hvězda 2"/>
          <p:cNvSpPr/>
          <p:nvPr/>
        </p:nvSpPr>
        <p:spPr>
          <a:xfrm>
            <a:off x="323528" y="908720"/>
            <a:ext cx="936104" cy="936104"/>
          </a:xfrm>
          <a:prstGeom prst="star5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4" name="Pěticípá hvězda 3"/>
          <p:cNvSpPr/>
          <p:nvPr/>
        </p:nvSpPr>
        <p:spPr>
          <a:xfrm>
            <a:off x="2411760" y="908720"/>
            <a:ext cx="936104" cy="9361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5" name="Pěticípá hvězda 4"/>
          <p:cNvSpPr/>
          <p:nvPr/>
        </p:nvSpPr>
        <p:spPr>
          <a:xfrm>
            <a:off x="4932040" y="836712"/>
            <a:ext cx="936104" cy="936104"/>
          </a:xfrm>
          <a:prstGeom prst="star5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6" name="Pěticípá hvězda 5"/>
          <p:cNvSpPr/>
          <p:nvPr/>
        </p:nvSpPr>
        <p:spPr>
          <a:xfrm>
            <a:off x="7092280" y="836712"/>
            <a:ext cx="936104" cy="936104"/>
          </a:xfrm>
          <a:prstGeom prst="star5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260648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Doplň pravopis: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203848" y="3326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228</Words>
  <Application>Microsoft Office PowerPoint</Application>
  <PresentationFormat>Předvádění na obrazovce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6</cp:revision>
  <dcterms:created xsi:type="dcterms:W3CDTF">2013-04-05T16:18:17Z</dcterms:created>
  <dcterms:modified xsi:type="dcterms:W3CDTF">2013-09-22T16:15:09Z</dcterms:modified>
</cp:coreProperties>
</file>