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01542-8E1E-46D5-B906-9A6EDCAAE8F8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0B49-27CD-4CD0-B47A-929143411C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01542-8E1E-46D5-B906-9A6EDCAAE8F8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0B49-27CD-4CD0-B47A-929143411C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01542-8E1E-46D5-B906-9A6EDCAAE8F8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0B49-27CD-4CD0-B47A-929143411C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01542-8E1E-46D5-B906-9A6EDCAAE8F8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0B49-27CD-4CD0-B47A-929143411C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01542-8E1E-46D5-B906-9A6EDCAAE8F8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0B49-27CD-4CD0-B47A-929143411C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01542-8E1E-46D5-B906-9A6EDCAAE8F8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0B49-27CD-4CD0-B47A-929143411C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01542-8E1E-46D5-B906-9A6EDCAAE8F8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0B49-27CD-4CD0-B47A-929143411C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01542-8E1E-46D5-B906-9A6EDCAAE8F8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0B49-27CD-4CD0-B47A-929143411C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01542-8E1E-46D5-B906-9A6EDCAAE8F8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0B49-27CD-4CD0-B47A-929143411C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01542-8E1E-46D5-B906-9A6EDCAAE8F8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0B49-27CD-4CD0-B47A-929143411C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01542-8E1E-46D5-B906-9A6EDCAAE8F8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F0B49-27CD-4CD0-B47A-929143411C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01542-8E1E-46D5-B906-9A6EDCAAE8F8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F0B49-27CD-4CD0-B47A-929143411C2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gif"/><Relationship Id="rId10" Type="http://schemas.openxmlformats.org/officeDocument/2006/relationships/image" Target="../media/image10.jpeg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gif"/><Relationship Id="rId10" Type="http://schemas.openxmlformats.org/officeDocument/2006/relationships/image" Target="../media/image10.jpeg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979712" y="2060848"/>
            <a:ext cx="5149679" cy="1323439"/>
          </a:xfrm>
          <a:prstGeom prst="rect">
            <a:avLst/>
          </a:prstGeom>
          <a:solidFill>
            <a:srgbClr val="00B0F0"/>
          </a:solidFill>
        </p:spPr>
        <p:txBody>
          <a:bodyPr wrap="squar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Český</a:t>
            </a:r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TextovéPole 6"/>
          <p:cNvSpPr txBox="1"/>
          <p:nvPr/>
        </p:nvSpPr>
        <p:spPr>
          <a:xfrm>
            <a:off x="1089966" y="3573016"/>
            <a:ext cx="6696744" cy="15696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4800" i="1" dirty="0" smtClean="0"/>
              <a:t>Vyjmenovaná slova</a:t>
            </a:r>
            <a:endParaRPr lang="cs-CZ" sz="4800" i="1" dirty="0" smtClean="0"/>
          </a:p>
          <a:p>
            <a:pPr algn="ctr"/>
            <a:r>
              <a:rPr lang="cs-CZ" sz="4800" i="1" dirty="0" smtClean="0"/>
              <a:t>souhrnné opakování č</a:t>
            </a:r>
            <a:r>
              <a:rPr lang="cs-CZ" sz="4800" i="1" dirty="0" smtClean="0"/>
              <a:t>. 3</a:t>
            </a:r>
            <a:endParaRPr lang="cs-CZ" sz="4800" i="1" dirty="0"/>
          </a:p>
        </p:txBody>
      </p:sp>
      <p:pic>
        <p:nvPicPr>
          <p:cNvPr id="6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369531"/>
            <a:ext cx="8064896" cy="155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6"/>
          <p:cNvSpPr txBox="1"/>
          <p:nvPr/>
        </p:nvSpPr>
        <p:spPr>
          <a:xfrm>
            <a:off x="1835696" y="5434628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Renáta Slámová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dirty="0" smtClean="0"/>
              <a:t>VY_32_INOVACE_220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467544" y="0"/>
            <a:ext cx="3024336" cy="112474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Picture 2" descr="C:\Documents and Settings\Admin\Local Settings\Temporary Internet Files\Content.IE5\1V59TOP5\MC90010922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196752"/>
            <a:ext cx="1231852" cy="1484784"/>
          </a:xfrm>
          <a:prstGeom prst="rect">
            <a:avLst/>
          </a:prstGeom>
          <a:noFill/>
        </p:spPr>
      </p:pic>
      <p:pic>
        <p:nvPicPr>
          <p:cNvPr id="3" name="Picture 3" descr="C:\Documents and Settings\Admin\Local Settings\Temporary Internet Files\Content.IE5\1V59TOP5\MC90044182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3501008"/>
            <a:ext cx="1946275" cy="1333500"/>
          </a:xfrm>
          <a:prstGeom prst="rect">
            <a:avLst/>
          </a:prstGeom>
          <a:noFill/>
        </p:spPr>
      </p:pic>
      <p:pic>
        <p:nvPicPr>
          <p:cNvPr id="4" name="Picture 4" descr="C:\Documents and Settings\Admin\Local Settings\Temporary Internet Files\Content.IE5\1V59TOP5\MC90005721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3356992"/>
            <a:ext cx="1824228" cy="1611173"/>
          </a:xfrm>
          <a:prstGeom prst="rect">
            <a:avLst/>
          </a:prstGeom>
          <a:noFill/>
        </p:spPr>
      </p:pic>
      <p:pic>
        <p:nvPicPr>
          <p:cNvPr id="5" name="Picture 5" descr="C:\Documents and Settings\Admin\Local Settings\Temporary Internet Files\Content.IE5\Y9XAWY88\MM910001066[1]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4869160"/>
            <a:ext cx="1228712" cy="1457127"/>
          </a:xfrm>
          <a:prstGeom prst="rect">
            <a:avLst/>
          </a:prstGeom>
          <a:noFill/>
        </p:spPr>
      </p:pic>
      <p:pic>
        <p:nvPicPr>
          <p:cNvPr id="6" name="Picture 2" descr="C:\Documents and Settings\Admin\Local Settings\Temporary Internet Files\Content.IE5\VLD3FGHW\MC900029957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60232" y="3573016"/>
            <a:ext cx="2203507" cy="792088"/>
          </a:xfrm>
          <a:prstGeom prst="rect">
            <a:avLst/>
          </a:prstGeom>
          <a:noFill/>
        </p:spPr>
      </p:pic>
      <p:pic>
        <p:nvPicPr>
          <p:cNvPr id="7" name="Picture 3" descr="C:\Documents and Settings\Admin\Local Settings\Temporary Internet Files\Content.IE5\VLD3FGHW\MC900055281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15816" y="1268760"/>
            <a:ext cx="1584176" cy="1483614"/>
          </a:xfrm>
          <a:prstGeom prst="rect">
            <a:avLst/>
          </a:prstGeom>
          <a:noFill/>
        </p:spPr>
      </p:pic>
      <p:pic>
        <p:nvPicPr>
          <p:cNvPr id="8" name="Picture 4" descr="C:\Documents and Settings\Admin\Local Settings\Temporary Internet Files\Content.IE5\O5EM361I\MP900262851[1]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76056" y="2708920"/>
            <a:ext cx="1069808" cy="1612776"/>
          </a:xfrm>
          <a:prstGeom prst="rect">
            <a:avLst/>
          </a:prstGeom>
          <a:noFill/>
        </p:spPr>
      </p:pic>
      <p:pic>
        <p:nvPicPr>
          <p:cNvPr id="9" name="Picture 5" descr="C:\Documents and Settings\Admin\Local Settings\Temporary Internet Files\Content.IE5\VLD3FGHW\MC900232113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67944" y="0"/>
            <a:ext cx="1224136" cy="1550150"/>
          </a:xfrm>
          <a:prstGeom prst="rect">
            <a:avLst/>
          </a:prstGeom>
          <a:noFill/>
        </p:spPr>
      </p:pic>
      <p:pic>
        <p:nvPicPr>
          <p:cNvPr id="10" name="Picture 6" descr="C:\Documents and Settings\Admin\Local Settings\Temporary Internet Files\Content.IE5\O5EM361I\MP900448377[1]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96136" y="188640"/>
            <a:ext cx="1292414" cy="1369229"/>
          </a:xfrm>
          <a:prstGeom prst="rect">
            <a:avLst/>
          </a:prstGeom>
          <a:noFill/>
        </p:spPr>
      </p:pic>
      <p:pic>
        <p:nvPicPr>
          <p:cNvPr id="11" name="Picture 8" descr="C:\Documents and Settings\Admin\Local Settings\Temporary Internet Files\Content.IE5\VLD3FGHW\MC900090224[1].wm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660232" y="5085184"/>
            <a:ext cx="1717306" cy="1233329"/>
          </a:xfrm>
          <a:prstGeom prst="rect">
            <a:avLst/>
          </a:prstGeom>
          <a:noFill/>
        </p:spPr>
      </p:pic>
      <p:pic>
        <p:nvPicPr>
          <p:cNvPr id="12" name="Picture 9" descr="C:\Documents and Settings\Admin\Local Settings\Temporary Internet Files\Content.IE5\1V59TOP5\MC900440522[1].wm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11560" y="5733256"/>
            <a:ext cx="1222898" cy="864096"/>
          </a:xfrm>
          <a:prstGeom prst="rect">
            <a:avLst/>
          </a:prstGeom>
          <a:noFill/>
        </p:spPr>
      </p:pic>
      <p:pic>
        <p:nvPicPr>
          <p:cNvPr id="13" name="Picture 8" descr="C:\Documents and Settings\Admin\Local Settings\Temporary Internet Files\Content.IE5\Y9XAWY88\MC900280587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1520" y="1340768"/>
            <a:ext cx="1368152" cy="1244779"/>
          </a:xfrm>
          <a:prstGeom prst="rect">
            <a:avLst/>
          </a:prstGeom>
          <a:noFill/>
        </p:spPr>
      </p:pic>
      <p:sp>
        <p:nvSpPr>
          <p:cNvPr id="14" name="TextovéPole 13"/>
          <p:cNvSpPr txBox="1"/>
          <p:nvPr/>
        </p:nvSpPr>
        <p:spPr>
          <a:xfrm>
            <a:off x="539552" y="260648"/>
            <a:ext cx="2880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Napiš k obrázkům vyjmenovaná slova:</a:t>
            </a:r>
            <a:endParaRPr lang="cs-CZ" sz="2400" dirty="0"/>
          </a:p>
        </p:txBody>
      </p:sp>
      <p:sp>
        <p:nvSpPr>
          <p:cNvPr id="16" name="Elipsa 15"/>
          <p:cNvSpPr/>
          <p:nvPr/>
        </p:nvSpPr>
        <p:spPr>
          <a:xfrm>
            <a:off x="7164288" y="260648"/>
            <a:ext cx="1800200" cy="43204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Elipsa 16"/>
          <p:cNvSpPr/>
          <p:nvPr/>
        </p:nvSpPr>
        <p:spPr>
          <a:xfrm>
            <a:off x="6804248" y="4509120"/>
            <a:ext cx="1800200" cy="43204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Elipsa 17"/>
          <p:cNvSpPr/>
          <p:nvPr/>
        </p:nvSpPr>
        <p:spPr>
          <a:xfrm>
            <a:off x="6660232" y="6425952"/>
            <a:ext cx="1800200" cy="43204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Elipsa 18"/>
          <p:cNvSpPr/>
          <p:nvPr/>
        </p:nvSpPr>
        <p:spPr>
          <a:xfrm>
            <a:off x="4139952" y="6237312"/>
            <a:ext cx="1800200" cy="43204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Elipsa 19"/>
          <p:cNvSpPr/>
          <p:nvPr/>
        </p:nvSpPr>
        <p:spPr>
          <a:xfrm>
            <a:off x="2483768" y="4941168"/>
            <a:ext cx="1800200" cy="43204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Elipsa 20"/>
          <p:cNvSpPr/>
          <p:nvPr/>
        </p:nvSpPr>
        <p:spPr>
          <a:xfrm>
            <a:off x="1979712" y="5949280"/>
            <a:ext cx="1800200" cy="43204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Elipsa 21"/>
          <p:cNvSpPr/>
          <p:nvPr/>
        </p:nvSpPr>
        <p:spPr>
          <a:xfrm>
            <a:off x="0" y="5085184"/>
            <a:ext cx="1800200" cy="43204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Elipsa 22"/>
          <p:cNvSpPr/>
          <p:nvPr/>
        </p:nvSpPr>
        <p:spPr>
          <a:xfrm>
            <a:off x="2627784" y="2780928"/>
            <a:ext cx="1800200" cy="43204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Elipsa 23"/>
          <p:cNvSpPr/>
          <p:nvPr/>
        </p:nvSpPr>
        <p:spPr>
          <a:xfrm>
            <a:off x="251520" y="2636912"/>
            <a:ext cx="1800200" cy="43204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Elipsa 24"/>
          <p:cNvSpPr/>
          <p:nvPr/>
        </p:nvSpPr>
        <p:spPr>
          <a:xfrm>
            <a:off x="4211960" y="1700808"/>
            <a:ext cx="1800200" cy="43204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Elipsa 25"/>
          <p:cNvSpPr/>
          <p:nvPr/>
        </p:nvSpPr>
        <p:spPr>
          <a:xfrm>
            <a:off x="7020272" y="2708920"/>
            <a:ext cx="1800200" cy="43204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Elipsa 26"/>
          <p:cNvSpPr/>
          <p:nvPr/>
        </p:nvSpPr>
        <p:spPr>
          <a:xfrm>
            <a:off x="4788024" y="4509120"/>
            <a:ext cx="1800200" cy="43204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467544" y="1052736"/>
            <a:ext cx="4752528" cy="56166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aoblený obdélník 3"/>
          <p:cNvSpPr/>
          <p:nvPr/>
        </p:nvSpPr>
        <p:spPr>
          <a:xfrm>
            <a:off x="539552" y="0"/>
            <a:ext cx="2592288" cy="98072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11560" y="332656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Doplň správně:</a:t>
            </a:r>
            <a:endParaRPr lang="cs-CZ" sz="2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11560" y="1196752"/>
            <a:ext cx="7056784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V pros-</a:t>
            </a:r>
            <a:r>
              <a:rPr lang="cs-CZ" sz="2200" dirty="0" err="1" smtClean="0"/>
              <a:t>nci</a:t>
            </a:r>
            <a:r>
              <a:rPr lang="cs-CZ" sz="2200" dirty="0" smtClean="0"/>
              <a:t> s-</a:t>
            </a:r>
            <a:r>
              <a:rPr lang="cs-CZ" sz="2200" dirty="0" err="1" smtClean="0"/>
              <a:t>peme</a:t>
            </a:r>
            <a:r>
              <a:rPr lang="cs-CZ" sz="2200" dirty="0" smtClean="0"/>
              <a:t> s-</a:t>
            </a:r>
            <a:r>
              <a:rPr lang="cs-CZ" sz="2200" dirty="0" err="1" smtClean="0"/>
              <a:t>korkám</a:t>
            </a:r>
            <a:r>
              <a:rPr lang="cs-CZ" sz="2200" dirty="0" smtClean="0"/>
              <a:t> zrní. </a:t>
            </a:r>
          </a:p>
          <a:p>
            <a:r>
              <a:rPr lang="cs-CZ" sz="2200" dirty="0" smtClean="0"/>
              <a:t>S-sel </a:t>
            </a:r>
            <a:r>
              <a:rPr lang="cs-CZ" sz="2200" dirty="0" err="1" smtClean="0"/>
              <a:t>us</a:t>
            </a:r>
            <a:r>
              <a:rPr lang="cs-CZ" sz="2200" dirty="0" smtClean="0"/>
              <a:t>-</a:t>
            </a:r>
            <a:r>
              <a:rPr lang="cs-CZ" sz="2200" dirty="0" err="1" smtClean="0"/>
              <a:t>ná</a:t>
            </a:r>
            <a:r>
              <a:rPr lang="cs-CZ" sz="2200" dirty="0" smtClean="0"/>
              <a:t> v hluboké noře.</a:t>
            </a:r>
          </a:p>
          <a:p>
            <a:r>
              <a:rPr lang="cs-CZ" sz="2200" dirty="0" smtClean="0"/>
              <a:t>S-</a:t>
            </a:r>
            <a:r>
              <a:rPr lang="cs-CZ" sz="2200" dirty="0" err="1" smtClean="0"/>
              <a:t>vý</a:t>
            </a:r>
            <a:r>
              <a:rPr lang="cs-CZ" sz="2200" dirty="0" smtClean="0"/>
              <a:t> holub seděl na os-</a:t>
            </a:r>
            <a:r>
              <a:rPr lang="cs-CZ" sz="2200" dirty="0" err="1" smtClean="0"/>
              <a:t>ce</a:t>
            </a:r>
            <a:r>
              <a:rPr lang="cs-CZ" sz="2200" dirty="0" smtClean="0"/>
              <a:t>.</a:t>
            </a:r>
          </a:p>
          <a:p>
            <a:r>
              <a:rPr lang="cs-CZ" sz="2200" dirty="0" smtClean="0"/>
              <a:t>Dal jsem koupený s-r do s-</a:t>
            </a:r>
            <a:r>
              <a:rPr lang="cs-CZ" sz="2200" dirty="0" err="1" smtClean="0"/>
              <a:t>ťovky</a:t>
            </a:r>
            <a:r>
              <a:rPr lang="cs-CZ" sz="2200" dirty="0" smtClean="0"/>
              <a:t>.</a:t>
            </a:r>
          </a:p>
          <a:p>
            <a:r>
              <a:rPr lang="cs-CZ" sz="2200" dirty="0" smtClean="0"/>
              <a:t>Náš s-</a:t>
            </a:r>
            <a:r>
              <a:rPr lang="cs-CZ" sz="2200" dirty="0" err="1" smtClean="0"/>
              <a:t>nek</a:t>
            </a:r>
            <a:r>
              <a:rPr lang="cs-CZ" sz="2200" dirty="0" smtClean="0"/>
              <a:t> našel s-</a:t>
            </a:r>
            <a:r>
              <a:rPr lang="cs-CZ" sz="2200" dirty="0" err="1" smtClean="0"/>
              <a:t>korčí</a:t>
            </a:r>
            <a:r>
              <a:rPr lang="cs-CZ" sz="2200" dirty="0" smtClean="0"/>
              <a:t> hnízdo.</a:t>
            </a:r>
          </a:p>
          <a:p>
            <a:r>
              <a:rPr lang="cs-CZ" sz="2200" dirty="0" smtClean="0"/>
              <a:t>Has-či uhas-li hořící les-k.</a:t>
            </a:r>
          </a:p>
          <a:p>
            <a:r>
              <a:rPr lang="cs-CZ" sz="2200" dirty="0" smtClean="0"/>
              <a:t>V-</a:t>
            </a:r>
            <a:r>
              <a:rPr lang="cs-CZ" sz="2200" dirty="0" err="1" smtClean="0"/>
              <a:t>ří</a:t>
            </a:r>
            <a:r>
              <a:rPr lang="cs-CZ" sz="2200" dirty="0" smtClean="0"/>
              <a:t> houkání bylo vel-</a:t>
            </a:r>
            <a:r>
              <a:rPr lang="cs-CZ" sz="2200" dirty="0" err="1" smtClean="0"/>
              <a:t>ce</a:t>
            </a:r>
            <a:r>
              <a:rPr lang="cs-CZ" sz="2200" dirty="0" smtClean="0"/>
              <a:t> slyšet.</a:t>
            </a:r>
          </a:p>
          <a:p>
            <a:r>
              <a:rPr lang="cs-CZ" sz="2200" dirty="0" err="1" smtClean="0"/>
              <a:t>Mus</a:t>
            </a:r>
            <a:r>
              <a:rPr lang="cs-CZ" sz="2200" dirty="0" smtClean="0"/>
              <a:t>-</a:t>
            </a:r>
            <a:r>
              <a:rPr lang="cs-CZ" sz="2200" dirty="0" err="1" smtClean="0"/>
              <a:t>me</a:t>
            </a:r>
            <a:r>
              <a:rPr lang="cs-CZ" sz="2200" dirty="0" smtClean="0"/>
              <a:t> si dávat pozor na v-r ve vodě.</a:t>
            </a:r>
          </a:p>
          <a:p>
            <a:r>
              <a:rPr lang="cs-CZ" sz="2200" dirty="0" smtClean="0"/>
              <a:t>V-</a:t>
            </a:r>
            <a:r>
              <a:rPr lang="cs-CZ" sz="2200" dirty="0" err="1" smtClean="0"/>
              <a:t>ří</a:t>
            </a:r>
            <a:r>
              <a:rPr lang="cs-CZ" sz="2200" dirty="0" smtClean="0"/>
              <a:t> mládě bylo </a:t>
            </a:r>
            <a:r>
              <a:rPr lang="cs-CZ" sz="2200" dirty="0" err="1" smtClean="0"/>
              <a:t>roztom</a:t>
            </a:r>
            <a:r>
              <a:rPr lang="cs-CZ" sz="2200" dirty="0" smtClean="0"/>
              <a:t>-</a:t>
            </a:r>
            <a:r>
              <a:rPr lang="cs-CZ" sz="2200" dirty="0" err="1" smtClean="0"/>
              <a:t>lé</a:t>
            </a:r>
            <a:r>
              <a:rPr lang="cs-CZ" sz="2200" dirty="0" smtClean="0"/>
              <a:t>.</a:t>
            </a:r>
          </a:p>
          <a:p>
            <a:r>
              <a:rPr lang="cs-CZ" sz="2200" dirty="0" smtClean="0"/>
              <a:t>Děti radostně v-skaly.</a:t>
            </a:r>
          </a:p>
          <a:p>
            <a:r>
              <a:rPr lang="cs-CZ" sz="2200" dirty="0" smtClean="0"/>
              <a:t>V-</a:t>
            </a:r>
            <a:r>
              <a:rPr lang="cs-CZ" sz="2200" dirty="0" err="1" smtClean="0"/>
              <a:t>soko</a:t>
            </a:r>
            <a:r>
              <a:rPr lang="cs-CZ" sz="2200" dirty="0" smtClean="0"/>
              <a:t> na nebi byl v-</a:t>
            </a:r>
            <a:r>
              <a:rPr lang="cs-CZ" sz="2200" dirty="0" err="1" smtClean="0"/>
              <a:t>dět</a:t>
            </a:r>
            <a:r>
              <a:rPr lang="cs-CZ" sz="2200" dirty="0" smtClean="0"/>
              <a:t> v-r.</a:t>
            </a:r>
          </a:p>
          <a:p>
            <a:r>
              <a:rPr lang="cs-CZ" sz="2200" dirty="0" err="1" smtClean="0"/>
              <a:t>Zv</a:t>
            </a:r>
            <a:r>
              <a:rPr lang="cs-CZ" sz="2200" dirty="0" smtClean="0"/>
              <a:t>-</a:t>
            </a:r>
            <a:r>
              <a:rPr lang="cs-CZ" sz="2200" dirty="0" err="1" smtClean="0"/>
              <a:t>kni</a:t>
            </a:r>
            <a:r>
              <a:rPr lang="cs-CZ" sz="2200" dirty="0" smtClean="0"/>
              <a:t> si na teplé oblečení.</a:t>
            </a:r>
          </a:p>
          <a:p>
            <a:r>
              <a:rPr lang="cs-CZ" sz="2200" dirty="0" smtClean="0"/>
              <a:t>Pes může b-t v-</a:t>
            </a:r>
            <a:r>
              <a:rPr lang="cs-CZ" sz="2200" dirty="0" err="1" smtClean="0"/>
              <a:t>cv</a:t>
            </a:r>
            <a:r>
              <a:rPr lang="cs-CZ" sz="2200" dirty="0" smtClean="0"/>
              <a:t>-</a:t>
            </a:r>
            <a:r>
              <a:rPr lang="cs-CZ" sz="2200" dirty="0" err="1" smtClean="0"/>
              <a:t>čené</a:t>
            </a:r>
            <a:r>
              <a:rPr lang="cs-CZ" sz="2200" dirty="0" smtClean="0"/>
              <a:t> </a:t>
            </a:r>
            <a:r>
              <a:rPr lang="cs-CZ" sz="2200" dirty="0" err="1" smtClean="0"/>
              <a:t>zv</a:t>
            </a:r>
            <a:r>
              <a:rPr lang="cs-CZ" sz="2200" dirty="0" smtClean="0"/>
              <a:t>-</a:t>
            </a:r>
            <a:r>
              <a:rPr lang="cs-CZ" sz="2200" dirty="0" err="1" smtClean="0"/>
              <a:t>ře</a:t>
            </a:r>
            <a:r>
              <a:rPr lang="cs-CZ" sz="2200" dirty="0" smtClean="0"/>
              <a:t>.</a:t>
            </a:r>
          </a:p>
          <a:p>
            <a:r>
              <a:rPr lang="cs-CZ" sz="2200" dirty="0" smtClean="0"/>
              <a:t>Ve společnosti </a:t>
            </a:r>
            <a:r>
              <a:rPr lang="cs-CZ" sz="2200" dirty="0" err="1" smtClean="0"/>
              <a:t>nez</a:t>
            </a:r>
            <a:r>
              <a:rPr lang="cs-CZ" sz="2200" dirty="0" smtClean="0"/>
              <a:t>-</a:t>
            </a:r>
            <a:r>
              <a:rPr lang="cs-CZ" sz="2200" dirty="0" err="1" smtClean="0"/>
              <a:t>vej</a:t>
            </a:r>
            <a:r>
              <a:rPr lang="cs-CZ" sz="2200" dirty="0" smtClean="0"/>
              <a:t>.</a:t>
            </a:r>
          </a:p>
          <a:p>
            <a:r>
              <a:rPr lang="cs-CZ" sz="2200" dirty="0" smtClean="0"/>
              <a:t>V Praze </a:t>
            </a:r>
            <a:r>
              <a:rPr lang="cs-CZ" sz="2200" dirty="0" err="1" smtClean="0"/>
              <a:t>Ruz</a:t>
            </a:r>
            <a:r>
              <a:rPr lang="cs-CZ" sz="2200" dirty="0" smtClean="0"/>
              <a:t>-ni je letiště.</a:t>
            </a:r>
          </a:p>
          <a:p>
            <a:r>
              <a:rPr lang="cs-CZ" sz="2200" dirty="0" err="1" smtClean="0"/>
              <a:t>Brz</a:t>
            </a:r>
            <a:r>
              <a:rPr lang="cs-CZ" sz="2200" dirty="0" smtClean="0"/>
              <a:t>- budou prázdniny.</a:t>
            </a:r>
          </a:p>
          <a:p>
            <a:endParaRPr lang="cs-CZ" sz="2200" dirty="0"/>
          </a:p>
        </p:txBody>
      </p:sp>
      <p:pic>
        <p:nvPicPr>
          <p:cNvPr id="1027" name="Picture 3" descr="C:\Documents and Settings\Admin\Local Settings\Temporary Internet Files\Content.IE5\VLD3FGHW\MC90042808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492896"/>
            <a:ext cx="1955800" cy="1501775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Y9XAWY88\MC90042811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548680"/>
            <a:ext cx="1866900" cy="1778000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1V59TOP5\MC90042582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4437112"/>
            <a:ext cx="1974850" cy="171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délník 38"/>
          <p:cNvSpPr/>
          <p:nvPr/>
        </p:nvSpPr>
        <p:spPr>
          <a:xfrm>
            <a:off x="539552" y="5013176"/>
            <a:ext cx="8064896" cy="144016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539552" y="260648"/>
            <a:ext cx="2880320" cy="9361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83568" y="476672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Vylušti křížovku:</a:t>
            </a:r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5220072" y="1844824"/>
            <a:ext cx="504056" cy="50405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220072" y="2348880"/>
            <a:ext cx="504056" cy="50405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220072" y="2852936"/>
            <a:ext cx="504056" cy="50405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5220072" y="3356992"/>
            <a:ext cx="504056" cy="50405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5220072" y="3861048"/>
            <a:ext cx="504056" cy="50405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6732240" y="3861048"/>
            <a:ext cx="50405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6228184" y="3861048"/>
            <a:ext cx="50405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5724128" y="3861048"/>
            <a:ext cx="50405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6228184" y="2852936"/>
            <a:ext cx="50405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5724128" y="2852936"/>
            <a:ext cx="50405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3707904" y="2348880"/>
            <a:ext cx="50405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4211960" y="2348880"/>
            <a:ext cx="50405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5724128" y="2348880"/>
            <a:ext cx="50405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4716016" y="2348880"/>
            <a:ext cx="50405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6732240" y="1844824"/>
            <a:ext cx="50405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6228184" y="1844824"/>
            <a:ext cx="50405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5724128" y="1844824"/>
            <a:ext cx="50405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3203848" y="3356992"/>
            <a:ext cx="50405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3707904" y="3356992"/>
            <a:ext cx="50405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4211960" y="3356992"/>
            <a:ext cx="50405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4716016" y="3356992"/>
            <a:ext cx="50405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Elipsa 25"/>
          <p:cNvSpPr/>
          <p:nvPr/>
        </p:nvSpPr>
        <p:spPr>
          <a:xfrm>
            <a:off x="2195736" y="1772816"/>
            <a:ext cx="237626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najedený</a:t>
            </a:r>
            <a:endParaRPr lang="cs-CZ" dirty="0"/>
          </a:p>
        </p:txBody>
      </p:sp>
      <p:sp>
        <p:nvSpPr>
          <p:cNvPr id="27" name="Elipsa 26"/>
          <p:cNvSpPr/>
          <p:nvPr/>
        </p:nvSpPr>
        <p:spPr>
          <a:xfrm>
            <a:off x="1259632" y="2276872"/>
            <a:ext cx="2160240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Řeč (český)</a:t>
            </a:r>
            <a:endParaRPr lang="cs-CZ" dirty="0"/>
          </a:p>
        </p:txBody>
      </p:sp>
      <p:sp>
        <p:nvSpPr>
          <p:cNvPr id="28" name="Elipsa 27"/>
          <p:cNvSpPr/>
          <p:nvPr/>
        </p:nvSpPr>
        <p:spPr>
          <a:xfrm>
            <a:off x="539552" y="2852936"/>
            <a:ext cx="302433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Potravina z mléka</a:t>
            </a:r>
            <a:endParaRPr lang="cs-CZ" dirty="0"/>
          </a:p>
        </p:txBody>
      </p:sp>
      <p:sp>
        <p:nvSpPr>
          <p:cNvPr id="29" name="Elipsa 28"/>
          <p:cNvSpPr/>
          <p:nvPr/>
        </p:nvSpPr>
        <p:spPr>
          <a:xfrm>
            <a:off x="467544" y="3356992"/>
            <a:ext cx="2376264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Hubený (pes)</a:t>
            </a:r>
            <a:endParaRPr lang="cs-CZ" dirty="0"/>
          </a:p>
        </p:txBody>
      </p:sp>
      <p:sp>
        <p:nvSpPr>
          <p:cNvPr id="30" name="Elipsa 29"/>
          <p:cNvSpPr/>
          <p:nvPr/>
        </p:nvSpPr>
        <p:spPr>
          <a:xfrm>
            <a:off x="2267744" y="4005064"/>
            <a:ext cx="237626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Holý, bez vlasů</a:t>
            </a:r>
            <a:endParaRPr lang="cs-CZ" dirty="0"/>
          </a:p>
        </p:txBody>
      </p:sp>
      <p:sp>
        <p:nvSpPr>
          <p:cNvPr id="32" name="Obdélník 31"/>
          <p:cNvSpPr/>
          <p:nvPr/>
        </p:nvSpPr>
        <p:spPr>
          <a:xfrm>
            <a:off x="1403648" y="5589240"/>
            <a:ext cx="504056" cy="50405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bdélník 32"/>
          <p:cNvSpPr/>
          <p:nvPr/>
        </p:nvSpPr>
        <p:spPr>
          <a:xfrm>
            <a:off x="1907704" y="5589240"/>
            <a:ext cx="504056" cy="50405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bdélník 33"/>
          <p:cNvSpPr/>
          <p:nvPr/>
        </p:nvSpPr>
        <p:spPr>
          <a:xfrm>
            <a:off x="2915816" y="5589240"/>
            <a:ext cx="504056" cy="50405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bdélník 34"/>
          <p:cNvSpPr/>
          <p:nvPr/>
        </p:nvSpPr>
        <p:spPr>
          <a:xfrm>
            <a:off x="2411760" y="5589240"/>
            <a:ext cx="504056" cy="50405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délník 35"/>
          <p:cNvSpPr/>
          <p:nvPr/>
        </p:nvSpPr>
        <p:spPr>
          <a:xfrm>
            <a:off x="899592" y="5589240"/>
            <a:ext cx="504056" cy="50405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extovéPole 36"/>
          <p:cNvSpPr txBox="1"/>
          <p:nvPr/>
        </p:nvSpPr>
        <p:spPr>
          <a:xfrm>
            <a:off x="3419872" y="5589240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žije v noře a je hezké zvíře.</a:t>
            </a:r>
            <a:endParaRPr lang="cs-CZ" sz="2400" dirty="0"/>
          </a:p>
        </p:txBody>
      </p:sp>
      <p:pic>
        <p:nvPicPr>
          <p:cNvPr id="2050" name="Picture 2" descr="C:\Documents and Settings\Admin\Local Settings\Temporary Internet Files\Content.IE5\O5EM361I\MC90005721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188640"/>
            <a:ext cx="1824228" cy="16111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467544" y="0"/>
            <a:ext cx="3024336" cy="112474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Picture 2" descr="C:\Documents and Settings\Admin\Local Settings\Temporary Internet Files\Content.IE5\1V59TOP5\MC90010922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196752"/>
            <a:ext cx="1231852" cy="1484784"/>
          </a:xfrm>
          <a:prstGeom prst="rect">
            <a:avLst/>
          </a:prstGeom>
          <a:noFill/>
        </p:spPr>
      </p:pic>
      <p:pic>
        <p:nvPicPr>
          <p:cNvPr id="3" name="Picture 3" descr="C:\Documents and Settings\Admin\Local Settings\Temporary Internet Files\Content.IE5\1V59TOP5\MC90044182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3501008"/>
            <a:ext cx="1946275" cy="1333500"/>
          </a:xfrm>
          <a:prstGeom prst="rect">
            <a:avLst/>
          </a:prstGeom>
          <a:noFill/>
        </p:spPr>
      </p:pic>
      <p:pic>
        <p:nvPicPr>
          <p:cNvPr id="4" name="Picture 4" descr="C:\Documents and Settings\Admin\Local Settings\Temporary Internet Files\Content.IE5\1V59TOP5\MC90005721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3356992"/>
            <a:ext cx="1824228" cy="1611173"/>
          </a:xfrm>
          <a:prstGeom prst="rect">
            <a:avLst/>
          </a:prstGeom>
          <a:noFill/>
        </p:spPr>
      </p:pic>
      <p:pic>
        <p:nvPicPr>
          <p:cNvPr id="5" name="Picture 5" descr="C:\Documents and Settings\Admin\Local Settings\Temporary Internet Files\Content.IE5\Y9XAWY88\MM910001066[1]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4869160"/>
            <a:ext cx="1228712" cy="1457127"/>
          </a:xfrm>
          <a:prstGeom prst="rect">
            <a:avLst/>
          </a:prstGeom>
          <a:noFill/>
        </p:spPr>
      </p:pic>
      <p:pic>
        <p:nvPicPr>
          <p:cNvPr id="6" name="Picture 2" descr="C:\Documents and Settings\Admin\Local Settings\Temporary Internet Files\Content.IE5\VLD3FGHW\MC900029957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60232" y="3573016"/>
            <a:ext cx="2203507" cy="792088"/>
          </a:xfrm>
          <a:prstGeom prst="rect">
            <a:avLst/>
          </a:prstGeom>
          <a:noFill/>
        </p:spPr>
      </p:pic>
      <p:pic>
        <p:nvPicPr>
          <p:cNvPr id="7" name="Picture 3" descr="C:\Documents and Settings\Admin\Local Settings\Temporary Internet Files\Content.IE5\VLD3FGHW\MC900055281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15816" y="1268760"/>
            <a:ext cx="1584176" cy="1483614"/>
          </a:xfrm>
          <a:prstGeom prst="rect">
            <a:avLst/>
          </a:prstGeom>
          <a:noFill/>
        </p:spPr>
      </p:pic>
      <p:pic>
        <p:nvPicPr>
          <p:cNvPr id="8" name="Picture 4" descr="C:\Documents and Settings\Admin\Local Settings\Temporary Internet Files\Content.IE5\O5EM361I\MP900262851[1]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76056" y="2708920"/>
            <a:ext cx="1069808" cy="1612776"/>
          </a:xfrm>
          <a:prstGeom prst="rect">
            <a:avLst/>
          </a:prstGeom>
          <a:noFill/>
        </p:spPr>
      </p:pic>
      <p:pic>
        <p:nvPicPr>
          <p:cNvPr id="9" name="Picture 5" descr="C:\Documents and Settings\Admin\Local Settings\Temporary Internet Files\Content.IE5\VLD3FGHW\MC900232113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67944" y="0"/>
            <a:ext cx="1224136" cy="1550150"/>
          </a:xfrm>
          <a:prstGeom prst="rect">
            <a:avLst/>
          </a:prstGeom>
          <a:noFill/>
        </p:spPr>
      </p:pic>
      <p:pic>
        <p:nvPicPr>
          <p:cNvPr id="10" name="Picture 6" descr="C:\Documents and Settings\Admin\Local Settings\Temporary Internet Files\Content.IE5\O5EM361I\MP900448377[1]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96136" y="188640"/>
            <a:ext cx="1292414" cy="1369229"/>
          </a:xfrm>
          <a:prstGeom prst="rect">
            <a:avLst/>
          </a:prstGeom>
          <a:noFill/>
        </p:spPr>
      </p:pic>
      <p:pic>
        <p:nvPicPr>
          <p:cNvPr id="11" name="Picture 8" descr="C:\Documents and Settings\Admin\Local Settings\Temporary Internet Files\Content.IE5\VLD3FGHW\MC900090224[1].wm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660232" y="5085184"/>
            <a:ext cx="1717306" cy="1233329"/>
          </a:xfrm>
          <a:prstGeom prst="rect">
            <a:avLst/>
          </a:prstGeom>
          <a:noFill/>
        </p:spPr>
      </p:pic>
      <p:pic>
        <p:nvPicPr>
          <p:cNvPr id="12" name="Picture 9" descr="C:\Documents and Settings\Admin\Local Settings\Temporary Internet Files\Content.IE5\1V59TOP5\MC900440522[1].wm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11560" y="5733256"/>
            <a:ext cx="1222898" cy="864096"/>
          </a:xfrm>
          <a:prstGeom prst="rect">
            <a:avLst/>
          </a:prstGeom>
          <a:noFill/>
        </p:spPr>
      </p:pic>
      <p:pic>
        <p:nvPicPr>
          <p:cNvPr id="13" name="Picture 8" descr="C:\Documents and Settings\Admin\Local Settings\Temporary Internet Files\Content.IE5\Y9XAWY88\MC900280587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1520" y="1340768"/>
            <a:ext cx="1368152" cy="1244779"/>
          </a:xfrm>
          <a:prstGeom prst="rect">
            <a:avLst/>
          </a:prstGeom>
          <a:noFill/>
        </p:spPr>
      </p:pic>
      <p:sp>
        <p:nvSpPr>
          <p:cNvPr id="14" name="TextovéPole 13"/>
          <p:cNvSpPr txBox="1"/>
          <p:nvPr/>
        </p:nvSpPr>
        <p:spPr>
          <a:xfrm>
            <a:off x="539552" y="260648"/>
            <a:ext cx="2880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Napiš k obrázkům vyjmenovaná slova:</a:t>
            </a:r>
            <a:endParaRPr lang="cs-CZ" sz="2400" dirty="0"/>
          </a:p>
        </p:txBody>
      </p:sp>
      <p:sp>
        <p:nvSpPr>
          <p:cNvPr id="16" name="Elipsa 15"/>
          <p:cNvSpPr/>
          <p:nvPr/>
        </p:nvSpPr>
        <p:spPr>
          <a:xfrm>
            <a:off x="7164288" y="260648"/>
            <a:ext cx="1800200" cy="43204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výr</a:t>
            </a:r>
            <a:endParaRPr lang="cs-CZ" dirty="0"/>
          </a:p>
        </p:txBody>
      </p:sp>
      <p:sp>
        <p:nvSpPr>
          <p:cNvPr id="17" name="Elipsa 16"/>
          <p:cNvSpPr/>
          <p:nvPr/>
        </p:nvSpPr>
        <p:spPr>
          <a:xfrm>
            <a:off x="6804248" y="4509120"/>
            <a:ext cx="1800200" cy="43204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vydra</a:t>
            </a:r>
            <a:endParaRPr lang="cs-CZ" dirty="0"/>
          </a:p>
        </p:txBody>
      </p:sp>
      <p:sp>
        <p:nvSpPr>
          <p:cNvPr id="18" name="Elipsa 17"/>
          <p:cNvSpPr/>
          <p:nvPr/>
        </p:nvSpPr>
        <p:spPr>
          <a:xfrm>
            <a:off x="6660232" y="6425952"/>
            <a:ext cx="1800200" cy="43204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výheň</a:t>
            </a:r>
            <a:endParaRPr lang="cs-CZ" dirty="0"/>
          </a:p>
        </p:txBody>
      </p:sp>
      <p:sp>
        <p:nvSpPr>
          <p:cNvPr id="19" name="Elipsa 18"/>
          <p:cNvSpPr/>
          <p:nvPr/>
        </p:nvSpPr>
        <p:spPr>
          <a:xfrm>
            <a:off x="4139952" y="6237312"/>
            <a:ext cx="1800200" cy="43204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syn</a:t>
            </a:r>
            <a:endParaRPr lang="cs-CZ" dirty="0"/>
          </a:p>
        </p:txBody>
      </p:sp>
      <p:sp>
        <p:nvSpPr>
          <p:cNvPr id="20" name="Elipsa 19"/>
          <p:cNvSpPr/>
          <p:nvPr/>
        </p:nvSpPr>
        <p:spPr>
          <a:xfrm>
            <a:off x="2483768" y="4941168"/>
            <a:ext cx="1800200" cy="43204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sýr</a:t>
            </a:r>
            <a:endParaRPr lang="cs-CZ" dirty="0"/>
          </a:p>
        </p:txBody>
      </p:sp>
      <p:sp>
        <p:nvSpPr>
          <p:cNvPr id="21" name="Elipsa 20"/>
          <p:cNvSpPr/>
          <p:nvPr/>
        </p:nvSpPr>
        <p:spPr>
          <a:xfrm>
            <a:off x="1979712" y="5949280"/>
            <a:ext cx="1800200" cy="43204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brzy</a:t>
            </a:r>
            <a:endParaRPr lang="cs-CZ" dirty="0"/>
          </a:p>
        </p:txBody>
      </p:sp>
      <p:sp>
        <p:nvSpPr>
          <p:cNvPr id="22" name="Elipsa 21"/>
          <p:cNvSpPr/>
          <p:nvPr/>
        </p:nvSpPr>
        <p:spPr>
          <a:xfrm>
            <a:off x="0" y="5085184"/>
            <a:ext cx="1800200" cy="43204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sysel</a:t>
            </a:r>
            <a:endParaRPr lang="cs-CZ" dirty="0"/>
          </a:p>
        </p:txBody>
      </p:sp>
      <p:sp>
        <p:nvSpPr>
          <p:cNvPr id="23" name="Elipsa 22"/>
          <p:cNvSpPr/>
          <p:nvPr/>
        </p:nvSpPr>
        <p:spPr>
          <a:xfrm>
            <a:off x="2627784" y="2780928"/>
            <a:ext cx="1800200" cy="43204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vysoký</a:t>
            </a:r>
            <a:endParaRPr lang="cs-CZ" dirty="0"/>
          </a:p>
        </p:txBody>
      </p:sp>
      <p:sp>
        <p:nvSpPr>
          <p:cNvPr id="24" name="Elipsa 23"/>
          <p:cNvSpPr/>
          <p:nvPr/>
        </p:nvSpPr>
        <p:spPr>
          <a:xfrm>
            <a:off x="251520" y="2636912"/>
            <a:ext cx="1800200" cy="43204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Ruzyně</a:t>
            </a:r>
            <a:endParaRPr lang="cs-CZ" dirty="0"/>
          </a:p>
        </p:txBody>
      </p:sp>
      <p:sp>
        <p:nvSpPr>
          <p:cNvPr id="25" name="Elipsa 24"/>
          <p:cNvSpPr/>
          <p:nvPr/>
        </p:nvSpPr>
        <p:spPr>
          <a:xfrm>
            <a:off x="4211960" y="1700808"/>
            <a:ext cx="1800200" cy="43204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žvýkat</a:t>
            </a:r>
            <a:endParaRPr lang="cs-CZ" dirty="0"/>
          </a:p>
        </p:txBody>
      </p:sp>
      <p:sp>
        <p:nvSpPr>
          <p:cNvPr id="26" name="Elipsa 25"/>
          <p:cNvSpPr/>
          <p:nvPr/>
        </p:nvSpPr>
        <p:spPr>
          <a:xfrm>
            <a:off x="7020272" y="2708920"/>
            <a:ext cx="1800200" cy="43204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sýkora</a:t>
            </a:r>
            <a:endParaRPr lang="cs-CZ" dirty="0"/>
          </a:p>
        </p:txBody>
      </p:sp>
      <p:sp>
        <p:nvSpPr>
          <p:cNvPr id="27" name="Elipsa 26"/>
          <p:cNvSpPr/>
          <p:nvPr/>
        </p:nvSpPr>
        <p:spPr>
          <a:xfrm>
            <a:off x="4788024" y="4509120"/>
            <a:ext cx="1800200" cy="432048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výt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1907704" y="119675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467544" y="1052736"/>
            <a:ext cx="4752528" cy="56166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aoblený obdélník 3"/>
          <p:cNvSpPr/>
          <p:nvPr/>
        </p:nvSpPr>
        <p:spPr>
          <a:xfrm>
            <a:off x="539552" y="0"/>
            <a:ext cx="2592288" cy="98072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11560" y="332656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Doplň správně:</a:t>
            </a:r>
            <a:endParaRPr lang="cs-CZ" sz="2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11560" y="1196752"/>
            <a:ext cx="7056784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V prosinci sypeme sýkorkám zrní. </a:t>
            </a:r>
          </a:p>
          <a:p>
            <a:r>
              <a:rPr lang="cs-CZ" sz="2200" dirty="0" smtClean="0"/>
              <a:t>Sysel usíná v hluboké noře.</a:t>
            </a:r>
          </a:p>
          <a:p>
            <a:r>
              <a:rPr lang="cs-CZ" sz="2200" dirty="0" smtClean="0"/>
              <a:t>Sivý holub seděl na osice.</a:t>
            </a:r>
          </a:p>
          <a:p>
            <a:r>
              <a:rPr lang="cs-CZ" sz="2200" dirty="0" smtClean="0"/>
              <a:t>Dal jsem koupený sýr do síťovky.</a:t>
            </a:r>
          </a:p>
          <a:p>
            <a:r>
              <a:rPr lang="cs-CZ" sz="2200" dirty="0" smtClean="0"/>
              <a:t>Náš synek našel sýkorčí hnízdo.</a:t>
            </a:r>
          </a:p>
          <a:p>
            <a:r>
              <a:rPr lang="cs-CZ" sz="2200" dirty="0" smtClean="0"/>
              <a:t>Hasiči uhasili hořící lesík.</a:t>
            </a:r>
          </a:p>
          <a:p>
            <a:r>
              <a:rPr lang="cs-CZ" sz="2200" dirty="0" smtClean="0"/>
              <a:t>Výří houkání bylo velice slyšet.</a:t>
            </a:r>
          </a:p>
          <a:p>
            <a:r>
              <a:rPr lang="cs-CZ" sz="2200" dirty="0" smtClean="0"/>
              <a:t>Musíme si dávat pozor na vír ve vodě.</a:t>
            </a:r>
          </a:p>
          <a:p>
            <a:r>
              <a:rPr lang="cs-CZ" sz="2200" dirty="0" smtClean="0"/>
              <a:t>Výří mládě bylo roztomilé.</a:t>
            </a:r>
          </a:p>
          <a:p>
            <a:r>
              <a:rPr lang="cs-CZ" sz="2200" dirty="0" smtClean="0"/>
              <a:t>Děti radostně výskaly.</a:t>
            </a:r>
          </a:p>
          <a:p>
            <a:r>
              <a:rPr lang="cs-CZ" sz="2200" dirty="0" smtClean="0"/>
              <a:t>Vysoko na nebi byl vidět výr.</a:t>
            </a:r>
          </a:p>
          <a:p>
            <a:r>
              <a:rPr lang="cs-CZ" sz="2200" dirty="0" smtClean="0"/>
              <a:t>Zvykni si na teplé oblečení.</a:t>
            </a:r>
          </a:p>
          <a:p>
            <a:r>
              <a:rPr lang="cs-CZ" sz="2200" dirty="0" smtClean="0"/>
              <a:t>Pes může být vycvičené zvíře.</a:t>
            </a:r>
          </a:p>
          <a:p>
            <a:r>
              <a:rPr lang="cs-CZ" sz="2200" dirty="0" smtClean="0"/>
              <a:t>Ve společnosti nezívej.</a:t>
            </a:r>
          </a:p>
          <a:p>
            <a:r>
              <a:rPr lang="cs-CZ" sz="2200" dirty="0" smtClean="0"/>
              <a:t>V Praze Ruzyni je letiště.</a:t>
            </a:r>
          </a:p>
          <a:p>
            <a:r>
              <a:rPr lang="cs-CZ" sz="2200" dirty="0" smtClean="0"/>
              <a:t>Brzy budou prázdniny.</a:t>
            </a:r>
          </a:p>
          <a:p>
            <a:endParaRPr lang="cs-CZ" sz="2200" dirty="0"/>
          </a:p>
        </p:txBody>
      </p:sp>
      <p:pic>
        <p:nvPicPr>
          <p:cNvPr id="1027" name="Picture 3" descr="C:\Documents and Settings\Admin\Local Settings\Temporary Internet Files\Content.IE5\VLD3FGHW\MC90042808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492896"/>
            <a:ext cx="1955800" cy="1501775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Y9XAWY88\MC90042811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548680"/>
            <a:ext cx="1866900" cy="1778000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1V59TOP5\MC90042582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4437112"/>
            <a:ext cx="1974850" cy="1714500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>
            <a:off x="3707904" y="47667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délník 38"/>
          <p:cNvSpPr/>
          <p:nvPr/>
        </p:nvSpPr>
        <p:spPr>
          <a:xfrm>
            <a:off x="539552" y="5013176"/>
            <a:ext cx="8064896" cy="144016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539552" y="260648"/>
            <a:ext cx="2880320" cy="9361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83568" y="476672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Vylušti křížovku:</a:t>
            </a:r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5220072" y="1844824"/>
            <a:ext cx="504056" cy="50405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20072" y="2348880"/>
            <a:ext cx="504056" cy="50405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y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5220072" y="2852936"/>
            <a:ext cx="504056" cy="50405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5148064" y="3356992"/>
            <a:ext cx="504056" cy="50405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5220072" y="3861048"/>
            <a:ext cx="504056" cy="50405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6732240" y="3861048"/>
            <a:ext cx="50405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ý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6228184" y="3861048"/>
            <a:ext cx="50405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5724128" y="3861048"/>
            <a:ext cx="50405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y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6228184" y="2852936"/>
            <a:ext cx="50405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5724128" y="2852936"/>
            <a:ext cx="50405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ý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3707904" y="2348880"/>
            <a:ext cx="50405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4211960" y="2348880"/>
            <a:ext cx="50405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5724128" y="2348880"/>
            <a:ext cx="50405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4716016" y="2348880"/>
            <a:ext cx="50405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</a:t>
            </a:r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6732240" y="1844824"/>
            <a:ext cx="50405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ý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6228184" y="1844824"/>
            <a:ext cx="50405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</a:t>
            </a:r>
            <a:endParaRPr lang="cs-CZ" dirty="0"/>
          </a:p>
        </p:txBody>
      </p:sp>
      <p:sp>
        <p:nvSpPr>
          <p:cNvPr id="21" name="Obdélník 20"/>
          <p:cNvSpPr/>
          <p:nvPr/>
        </p:nvSpPr>
        <p:spPr>
          <a:xfrm>
            <a:off x="5724128" y="1844824"/>
            <a:ext cx="50405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y</a:t>
            </a:r>
            <a:endParaRPr lang="cs-CZ" dirty="0"/>
          </a:p>
        </p:txBody>
      </p:sp>
      <p:sp>
        <p:nvSpPr>
          <p:cNvPr id="22" name="Obdélník 21"/>
          <p:cNvSpPr/>
          <p:nvPr/>
        </p:nvSpPr>
        <p:spPr>
          <a:xfrm>
            <a:off x="3203848" y="3356992"/>
            <a:ext cx="50405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</a:t>
            </a:r>
            <a:endParaRPr lang="cs-CZ" dirty="0"/>
          </a:p>
        </p:txBody>
      </p:sp>
      <p:sp>
        <p:nvSpPr>
          <p:cNvPr id="23" name="Obdélník 22"/>
          <p:cNvSpPr/>
          <p:nvPr/>
        </p:nvSpPr>
        <p:spPr>
          <a:xfrm>
            <a:off x="3707904" y="3356992"/>
            <a:ext cx="50405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y</a:t>
            </a:r>
            <a:endParaRPr lang="cs-CZ" dirty="0"/>
          </a:p>
        </p:txBody>
      </p:sp>
      <p:sp>
        <p:nvSpPr>
          <p:cNvPr id="24" name="Obdélník 23"/>
          <p:cNvSpPr/>
          <p:nvPr/>
        </p:nvSpPr>
        <p:spPr>
          <a:xfrm>
            <a:off x="4211960" y="3356992"/>
            <a:ext cx="50405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</a:t>
            </a:r>
            <a:endParaRPr lang="cs-CZ" dirty="0"/>
          </a:p>
        </p:txBody>
      </p:sp>
      <p:sp>
        <p:nvSpPr>
          <p:cNvPr id="25" name="Obdélník 24"/>
          <p:cNvSpPr/>
          <p:nvPr/>
        </p:nvSpPr>
        <p:spPr>
          <a:xfrm>
            <a:off x="4716016" y="3356992"/>
            <a:ext cx="504056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</a:t>
            </a:r>
            <a:endParaRPr lang="cs-CZ" dirty="0"/>
          </a:p>
        </p:txBody>
      </p:sp>
      <p:sp>
        <p:nvSpPr>
          <p:cNvPr id="26" name="Elipsa 25"/>
          <p:cNvSpPr/>
          <p:nvPr/>
        </p:nvSpPr>
        <p:spPr>
          <a:xfrm>
            <a:off x="2195736" y="1772816"/>
            <a:ext cx="237626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najedený</a:t>
            </a:r>
            <a:endParaRPr lang="cs-CZ" dirty="0"/>
          </a:p>
        </p:txBody>
      </p:sp>
      <p:sp>
        <p:nvSpPr>
          <p:cNvPr id="27" name="Elipsa 26"/>
          <p:cNvSpPr/>
          <p:nvPr/>
        </p:nvSpPr>
        <p:spPr>
          <a:xfrm>
            <a:off x="1259632" y="2276872"/>
            <a:ext cx="2160240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Řeč (český)</a:t>
            </a:r>
            <a:endParaRPr lang="cs-CZ" dirty="0"/>
          </a:p>
        </p:txBody>
      </p:sp>
      <p:sp>
        <p:nvSpPr>
          <p:cNvPr id="28" name="Elipsa 27"/>
          <p:cNvSpPr/>
          <p:nvPr/>
        </p:nvSpPr>
        <p:spPr>
          <a:xfrm>
            <a:off x="539552" y="2852936"/>
            <a:ext cx="302433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Potravina z mléka</a:t>
            </a:r>
            <a:endParaRPr lang="cs-CZ" dirty="0"/>
          </a:p>
        </p:txBody>
      </p:sp>
      <p:sp>
        <p:nvSpPr>
          <p:cNvPr id="29" name="Elipsa 28"/>
          <p:cNvSpPr/>
          <p:nvPr/>
        </p:nvSpPr>
        <p:spPr>
          <a:xfrm>
            <a:off x="467544" y="3356992"/>
            <a:ext cx="2376264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Hubený (pes)</a:t>
            </a:r>
            <a:endParaRPr lang="cs-CZ" dirty="0"/>
          </a:p>
        </p:txBody>
      </p:sp>
      <p:sp>
        <p:nvSpPr>
          <p:cNvPr id="30" name="Elipsa 29"/>
          <p:cNvSpPr/>
          <p:nvPr/>
        </p:nvSpPr>
        <p:spPr>
          <a:xfrm>
            <a:off x="2267744" y="4005064"/>
            <a:ext cx="237626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Holý, bez vlasů</a:t>
            </a:r>
            <a:endParaRPr lang="cs-CZ" dirty="0"/>
          </a:p>
        </p:txBody>
      </p:sp>
      <p:sp>
        <p:nvSpPr>
          <p:cNvPr id="32" name="Obdélník 31"/>
          <p:cNvSpPr/>
          <p:nvPr/>
        </p:nvSpPr>
        <p:spPr>
          <a:xfrm>
            <a:off x="1403648" y="5589240"/>
            <a:ext cx="504056" cy="50405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y</a:t>
            </a:r>
            <a:endParaRPr lang="cs-CZ" dirty="0"/>
          </a:p>
        </p:txBody>
      </p:sp>
      <p:sp>
        <p:nvSpPr>
          <p:cNvPr id="33" name="Obdélník 32"/>
          <p:cNvSpPr/>
          <p:nvPr/>
        </p:nvSpPr>
        <p:spPr>
          <a:xfrm>
            <a:off x="1907704" y="5589240"/>
            <a:ext cx="504056" cy="50405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34" name="Obdélník 33"/>
          <p:cNvSpPr/>
          <p:nvPr/>
        </p:nvSpPr>
        <p:spPr>
          <a:xfrm>
            <a:off x="2915816" y="5589240"/>
            <a:ext cx="504056" cy="50405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</a:t>
            </a:r>
            <a:endParaRPr lang="cs-CZ" dirty="0"/>
          </a:p>
        </p:txBody>
      </p:sp>
      <p:sp>
        <p:nvSpPr>
          <p:cNvPr id="35" name="Obdélník 34"/>
          <p:cNvSpPr/>
          <p:nvPr/>
        </p:nvSpPr>
        <p:spPr>
          <a:xfrm>
            <a:off x="2411760" y="5589240"/>
            <a:ext cx="504056" cy="50405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36" name="Obdélník 35"/>
          <p:cNvSpPr/>
          <p:nvPr/>
        </p:nvSpPr>
        <p:spPr>
          <a:xfrm>
            <a:off x="899592" y="5589240"/>
            <a:ext cx="504056" cy="50405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3419872" y="5589240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žije v noře a je hezké zvíře.</a:t>
            </a:r>
            <a:endParaRPr lang="cs-CZ" sz="2400" dirty="0"/>
          </a:p>
        </p:txBody>
      </p:sp>
      <p:pic>
        <p:nvPicPr>
          <p:cNvPr id="2050" name="Picture 2" descr="C:\Documents and Settings\Admin\Local Settings\Temporary Internet Files\Content.IE5\O5EM361I\MC90005721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188640"/>
            <a:ext cx="1824228" cy="1611173"/>
          </a:xfrm>
          <a:prstGeom prst="rect">
            <a:avLst/>
          </a:prstGeom>
          <a:noFill/>
        </p:spPr>
      </p:pic>
      <p:sp>
        <p:nvSpPr>
          <p:cNvPr id="38" name="TextovéPole 37"/>
          <p:cNvSpPr txBox="1"/>
          <p:nvPr/>
        </p:nvSpPr>
        <p:spPr>
          <a:xfrm>
            <a:off x="3851920" y="47667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318</Words>
  <Application>Microsoft Office PowerPoint</Application>
  <PresentationFormat>Předvádění na obrazovce (4:3)</PresentationFormat>
  <Paragraphs>97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7</cp:revision>
  <dcterms:created xsi:type="dcterms:W3CDTF">2013-04-05T16:20:33Z</dcterms:created>
  <dcterms:modified xsi:type="dcterms:W3CDTF">2013-09-22T16:16:08Z</dcterms:modified>
</cp:coreProperties>
</file>