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02DCE-8FC5-45CB-89F6-980D6F05C98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A2BD0-A0A2-4F2A-B761-71D3DDD3DD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73289"/>
            <a:ext cx="7772400" cy="1470025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6501C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Český jazyk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557360" y="4164014"/>
            <a:ext cx="6229350" cy="9080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Podstatná 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jména</a:t>
            </a: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33374"/>
            <a:ext cx="7715303" cy="149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6"/>
          <p:cNvSpPr txBox="1"/>
          <p:nvPr/>
        </p:nvSpPr>
        <p:spPr>
          <a:xfrm>
            <a:off x="1835696" y="543462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VY_32_INOVACE_221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aoblený obdélník 20"/>
          <p:cNvSpPr/>
          <p:nvPr/>
        </p:nvSpPr>
        <p:spPr>
          <a:xfrm>
            <a:off x="1403648" y="260648"/>
            <a:ext cx="6552728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44475"/>
            <a:ext cx="8385175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Rozděl slova do správných sloupců:</a:t>
            </a:r>
            <a:r>
              <a:rPr kumimoji="0" lang="cs-CZ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cs-CZ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cs-CZ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467544" y="2852936"/>
            <a:ext cx="1512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strom</a:t>
            </a:r>
          </a:p>
        </p:txBody>
      </p:sp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3923928" y="2348880"/>
            <a:ext cx="1366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/>
              <a:t>Hela</a:t>
            </a:r>
            <a:endParaRPr lang="cs-CZ" sz="3200" b="1" dirty="0"/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6732240" y="2420888"/>
            <a:ext cx="1512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/>
              <a:t>moře</a:t>
            </a:r>
            <a:endParaRPr lang="cs-CZ" sz="3200" b="1" dirty="0"/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3563888" y="3501008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dirty="0" smtClean="0"/>
              <a:t>kytka</a:t>
            </a:r>
            <a:endParaRPr lang="cs-CZ" sz="3200" b="1" dirty="0"/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3851920" y="2924944"/>
            <a:ext cx="14557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dirty="0" smtClean="0"/>
              <a:t>tužka</a:t>
            </a:r>
            <a:endParaRPr lang="cs-CZ" sz="3200" b="1" dirty="0"/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539552" y="2276872"/>
            <a:ext cx="2736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dirty="0" smtClean="0"/>
              <a:t>stůl</a:t>
            </a:r>
            <a:endParaRPr lang="cs-CZ" sz="3200" b="1" dirty="0"/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6516216" y="3068960"/>
            <a:ext cx="1835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dirty="0"/>
              <a:t>víko</a:t>
            </a: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1095375" y="1773238"/>
            <a:ext cx="1100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u="sng">
                <a:solidFill>
                  <a:srgbClr val="FF00FF"/>
                </a:solidFill>
              </a:rPr>
              <a:t>TEN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4211638" y="1773238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u="sng">
                <a:solidFill>
                  <a:srgbClr val="FF00FF"/>
                </a:solidFill>
              </a:rPr>
              <a:t>TA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6948488" y="1844675"/>
            <a:ext cx="936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u="sng">
                <a:solidFill>
                  <a:srgbClr val="FF00FF"/>
                </a:solidFill>
              </a:rPr>
              <a:t>TO</a:t>
            </a:r>
          </a:p>
        </p:txBody>
      </p:sp>
      <p:sp>
        <p:nvSpPr>
          <p:cNvPr id="19" name="Text Box 44"/>
          <p:cNvSpPr txBox="1">
            <a:spLocks noChangeArrowheads="1"/>
          </p:cNvSpPr>
          <p:nvPr/>
        </p:nvSpPr>
        <p:spPr bwMode="auto">
          <a:xfrm rot="10717397" flipV="1">
            <a:off x="6731000" y="2852738"/>
            <a:ext cx="1652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3200" b="1"/>
          </a:p>
        </p:txBody>
      </p:sp>
      <p:sp>
        <p:nvSpPr>
          <p:cNvPr id="15" name="TextovéPole 14"/>
          <p:cNvSpPr txBox="1"/>
          <p:nvPr/>
        </p:nvSpPr>
        <p:spPr>
          <a:xfrm>
            <a:off x="251520" y="5486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979712" y="260648"/>
            <a:ext cx="5040560" cy="12961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44475"/>
            <a:ext cx="8385175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Podstatná jména</a:t>
            </a: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838200" y="1905000"/>
            <a:ext cx="3929063" cy="4191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Pojmenuj obrázky.</a:t>
            </a:r>
          </a:p>
        </p:txBody>
      </p:sp>
      <p:pic>
        <p:nvPicPr>
          <p:cNvPr id="4" name="Picture 4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99792" y="2780928"/>
            <a:ext cx="1660525" cy="1690688"/>
          </a:xfrm>
          <a:prstGeom prst="rect">
            <a:avLst/>
          </a:prstGeom>
          <a:noFill/>
          <a:ln/>
        </p:spPr>
      </p:pic>
      <p:pic>
        <p:nvPicPr>
          <p:cNvPr id="5" name="Picture 3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16838" y="2865438"/>
            <a:ext cx="1130300" cy="1692275"/>
          </a:xfrm>
          <a:prstGeom prst="rect">
            <a:avLst/>
          </a:prstGeom>
          <a:noFill/>
          <a:ln/>
        </p:spPr>
      </p:pic>
      <p:pic>
        <p:nvPicPr>
          <p:cNvPr id="6" name="Picture 9" descr="j030125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996952"/>
            <a:ext cx="1830388" cy="1565275"/>
          </a:xfrm>
          <a:prstGeom prst="rect">
            <a:avLst/>
          </a:prstGeom>
          <a:noFill/>
        </p:spPr>
      </p:pic>
      <p:pic>
        <p:nvPicPr>
          <p:cNvPr id="7" name="Picture 12" descr="dglxasset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349500"/>
            <a:ext cx="1495425" cy="1838325"/>
          </a:xfrm>
          <a:prstGeom prst="rect">
            <a:avLst/>
          </a:prstGeom>
          <a:noFill/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79475" y="5003800"/>
            <a:ext cx="1220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b="1"/>
              <a:t>voják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436096" y="4941168"/>
            <a:ext cx="12430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b="1" dirty="0"/>
              <a:t>učitel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771800" y="4941168"/>
            <a:ext cx="1851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b="1" dirty="0"/>
              <a:t>golfistka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35013" y="6083300"/>
            <a:ext cx="6111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b="1" u="sng">
                <a:solidFill>
                  <a:srgbClr val="FF00FF"/>
                </a:solidFill>
              </a:rPr>
              <a:t>Podstatná jména - názvy</a:t>
            </a:r>
            <a:r>
              <a:rPr lang="cs-CZ" sz="3200" u="sng">
                <a:solidFill>
                  <a:srgbClr val="FF00FF"/>
                </a:solidFill>
              </a:rPr>
              <a:t>  </a:t>
            </a:r>
            <a:r>
              <a:rPr lang="cs-CZ" sz="3200" b="1" u="sng">
                <a:solidFill>
                  <a:srgbClr val="FF00FF"/>
                </a:solidFill>
              </a:rPr>
              <a:t>osob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7216775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7092950" y="6237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7524328" y="5013176"/>
            <a:ext cx="1260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lékař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/>
          <p:nvPr/>
        </p:nvSpPr>
        <p:spPr>
          <a:xfrm>
            <a:off x="2627784" y="332656"/>
            <a:ext cx="4320480" cy="8640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44475"/>
            <a:ext cx="8385175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Podstatná jména</a:t>
            </a: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838200" y="1905000"/>
            <a:ext cx="3929063" cy="4191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Pojmenuj obrázky.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879475" y="5003800"/>
            <a:ext cx="1558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b="1"/>
              <a:t>ovečka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067175" y="5003800"/>
            <a:ext cx="1584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/>
              <a:t>pes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6516688" y="5075238"/>
            <a:ext cx="172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/>
              <a:t>králík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35013" y="6083300"/>
            <a:ext cx="54172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Podstatná jména – názvy</a:t>
            </a:r>
            <a:r>
              <a:rPr lang="cs-CZ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</a:t>
            </a:r>
            <a:r>
              <a:rPr lang="cs-CZ" sz="32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zvířat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7216775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092950" y="6237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10" name="Picture 18" descr="j03049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04025" y="2730500"/>
            <a:ext cx="1770063" cy="1544638"/>
          </a:xfrm>
          <a:prstGeom prst="rect">
            <a:avLst/>
          </a:prstGeom>
        </p:spPr>
      </p:pic>
      <p:pic>
        <p:nvPicPr>
          <p:cNvPr id="11" name="Picture 22" descr="dglxasset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420938"/>
            <a:ext cx="1938337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4" descr="dglxasset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002088" y="2730500"/>
            <a:ext cx="1758950" cy="1601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2555776" y="188640"/>
            <a:ext cx="4248472" cy="10801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44475"/>
            <a:ext cx="8385175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Podstatná jména</a:t>
            </a: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838200" y="1905000"/>
            <a:ext cx="3929063" cy="4191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Pojmenuj obrázky.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613" y="5003800"/>
            <a:ext cx="1584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/>
              <a:t>židle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156325" y="5003800"/>
            <a:ext cx="1871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/>
              <a:t>stůl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516688" y="5013325"/>
            <a:ext cx="172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3200" b="1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35013" y="6083300"/>
            <a:ext cx="51022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b="1" u="sng" dirty="0">
                <a:solidFill>
                  <a:srgbClr val="0070C0"/>
                </a:solidFill>
              </a:rPr>
              <a:t>Podstatná jména - názvy věcí</a:t>
            </a:r>
            <a:endParaRPr lang="cs-CZ" sz="3200" u="sng" dirty="0">
              <a:solidFill>
                <a:srgbClr val="0070C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216775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092950" y="6237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10" name="Picture 16" descr="dglxasset[2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179638" y="2463800"/>
            <a:ext cx="1751012" cy="2333625"/>
          </a:xfrm>
          <a:prstGeom prst="rect">
            <a:avLst/>
          </a:prstGeom>
        </p:spPr>
      </p:pic>
      <p:pic>
        <p:nvPicPr>
          <p:cNvPr id="11" name="Picture 17" descr="dglxasset[3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402263" y="2463800"/>
            <a:ext cx="2663825" cy="171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323528" y="1772816"/>
            <a:ext cx="7992888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2555776" y="188640"/>
            <a:ext cx="460851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67544" y="188640"/>
            <a:ext cx="8385175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Podstatná jména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527032" y="5019403"/>
            <a:ext cx="714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3200" b="1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916832"/>
            <a:ext cx="8170863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4000" b="1">
                <a:solidFill>
                  <a:srgbClr val="FF00FF"/>
                </a:solidFill>
              </a:rPr>
              <a:t>Dále jsou podstatná jména názvy</a:t>
            </a:r>
          </a:p>
          <a:p>
            <a:r>
              <a:rPr lang="cs-CZ" sz="4000" b="1">
                <a:solidFill>
                  <a:srgbClr val="FF00FF"/>
                </a:solidFill>
              </a:rPr>
              <a:t>dějů, vlastností a stavů.</a:t>
            </a:r>
          </a:p>
          <a:p>
            <a:endParaRPr lang="cs-CZ" sz="4000" b="1">
              <a:solidFill>
                <a:srgbClr val="FF00FF"/>
              </a:solidFill>
            </a:endParaRPr>
          </a:p>
          <a:p>
            <a:r>
              <a:rPr lang="cs-CZ" sz="3600"/>
              <a:t> </a:t>
            </a:r>
            <a:endParaRPr lang="cs-CZ" sz="3600">
              <a:solidFill>
                <a:schemeClr val="accent2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227119" y="605762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7103294" y="618145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 flipH="1">
            <a:off x="981894" y="4093890"/>
            <a:ext cx="287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3600" b="1">
              <a:solidFill>
                <a:schemeClr val="accent2"/>
              </a:solidFill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818382" y="3314428"/>
            <a:ext cx="234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3600" b="1">
              <a:solidFill>
                <a:schemeClr val="accent2"/>
              </a:solidFill>
            </a:endParaRP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621532" y="4562203"/>
            <a:ext cx="82819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4000" b="1" dirty="0">
                <a:solidFill>
                  <a:srgbClr val="0000FF"/>
                </a:solidFill>
              </a:rPr>
              <a:t>Například: </a:t>
            </a:r>
            <a:r>
              <a:rPr lang="cs-CZ" sz="4000" b="1" dirty="0" smtClean="0">
                <a:solidFill>
                  <a:srgbClr val="0000FF"/>
                </a:solidFill>
              </a:rPr>
              <a:t>pracovitost , běhání, sebevědomí</a:t>
            </a:r>
            <a:r>
              <a:rPr lang="cs-CZ" sz="4000" b="1" dirty="0">
                <a:solidFill>
                  <a:srgbClr val="0000FF"/>
                </a:solidFill>
              </a:rPr>
              <a:t>, cestování, slib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68313" y="188913"/>
            <a:ext cx="822960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</a:t>
            </a:r>
            <a:r>
              <a:rPr kumimoji="0" lang="cs-CZ" sz="4400" b="0" i="1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Spojte dané výrazy:</a:t>
            </a:r>
            <a:r>
              <a:rPr kumimoji="0" lang="cs-CZ" sz="2800" b="0" i="1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</a:t>
            </a:r>
            <a:endParaRPr kumimoji="0" lang="cs-CZ" sz="28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838200" y="1905000"/>
            <a:ext cx="800735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11188" y="3068638"/>
            <a:ext cx="3168650" cy="865187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2800" b="1">
                <a:cs typeface="Times New Roman" pitchFamily="18" charset="0"/>
              </a:rPr>
              <a:t>vlastnost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580112" y="2132856"/>
            <a:ext cx="3059112" cy="865187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Arial" charset="0"/>
              </a:rPr>
              <a:t>zalévání</a:t>
            </a:r>
            <a:endParaRPr lang="cs-CZ" sz="2800" b="1">
              <a:cs typeface="Arial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55650" y="4652963"/>
            <a:ext cx="3024188" cy="79216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latin typeface="Arial" charset="0"/>
                <a:cs typeface="Times New Roman" pitchFamily="18" charset="0"/>
              </a:rPr>
              <a:t>osoba</a:t>
            </a:r>
            <a:endParaRPr lang="cs-CZ" sz="2800" b="1">
              <a:latin typeface="Arial" charset="0"/>
              <a:cs typeface="Arial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84213" y="2133600"/>
            <a:ext cx="3168650" cy="79057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latin typeface="Arial" charset="0"/>
                <a:cs typeface="Times New Roman" pitchFamily="18" charset="0"/>
              </a:rPr>
              <a:t>zvíře</a:t>
            </a:r>
            <a:r>
              <a:rPr lang="cs-CZ" altLang="zh-CN" sz="2800" b="1">
                <a:cs typeface="Arial" charset="0"/>
              </a:rPr>
              <a:t> </a:t>
            </a:r>
            <a:endParaRPr lang="cs-CZ" sz="2800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900113" y="5805488"/>
            <a:ext cx="3167062" cy="79216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latin typeface="Arial" charset="0"/>
                <a:cs typeface="Times New Roman" pitchFamily="18" charset="0"/>
              </a:rPr>
              <a:t>děj</a:t>
            </a:r>
            <a:r>
              <a:rPr lang="cs-CZ" altLang="zh-CN" sz="2800" b="1">
                <a:cs typeface="Times New Roman" pitchFamily="18" charset="0"/>
              </a:rPr>
              <a:t> </a:t>
            </a:r>
            <a:endParaRPr lang="cs-CZ" sz="2800" b="1">
              <a:cs typeface="Times New Roman" pitchFamily="18" charset="0"/>
            </a:endParaRP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1403350" y="1196975"/>
            <a:ext cx="3168650" cy="7921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Times New Roman" pitchFamily="18" charset="0"/>
              </a:rPr>
              <a:t>věc</a:t>
            </a:r>
            <a:endParaRPr lang="cs-CZ" sz="2800" b="1">
              <a:cs typeface="Times New Roman" pitchFamily="18" charset="0"/>
            </a:endParaRP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5940425" y="836613"/>
            <a:ext cx="2952750" cy="720725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Times New Roman" pitchFamily="18" charset="0"/>
              </a:rPr>
              <a:t>užovka</a:t>
            </a:r>
            <a:endParaRPr lang="cs-CZ" sz="2800" b="1">
              <a:cs typeface="Times New Roman" pitchFamily="18" charset="0"/>
            </a:endParaRPr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5148064" y="4725144"/>
            <a:ext cx="3384550" cy="792163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Times New Roman" pitchFamily="18" charset="0"/>
              </a:rPr>
              <a:t>komín</a:t>
            </a:r>
            <a:endParaRPr lang="cs-CZ" sz="2800" b="1">
              <a:cs typeface="Times New Roman" pitchFamily="18" charset="0"/>
            </a:endParaRPr>
          </a:p>
        </p:txBody>
      </p: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4572000" y="3356992"/>
            <a:ext cx="3455988" cy="792162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latin typeface="Arial" charset="0"/>
                <a:cs typeface="Times New Roman" pitchFamily="18" charset="0"/>
              </a:rPr>
              <a:t>lenost</a:t>
            </a:r>
            <a:endParaRPr lang="cs-CZ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6" name="Oval 20"/>
          <p:cNvSpPr>
            <a:spLocks noChangeArrowheads="1"/>
          </p:cNvSpPr>
          <p:nvPr/>
        </p:nvSpPr>
        <p:spPr bwMode="auto">
          <a:xfrm>
            <a:off x="4716463" y="5876925"/>
            <a:ext cx="3384550" cy="792163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Times New Roman" pitchFamily="18" charset="0"/>
              </a:rPr>
              <a:t>školák</a:t>
            </a:r>
            <a:r>
              <a:rPr lang="cs-CZ" altLang="zh-CN">
                <a:latin typeface="Times New Roman" pitchFamily="18" charset="0"/>
                <a:cs typeface="Times New Roman" pitchFamily="18" charset="0"/>
              </a:rPr>
              <a:t> </a:t>
            </a:r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ástupný symbol pro zápatí 3"/>
          <p:cNvSpPr>
            <a:spLocks noGrp="1"/>
          </p:cNvSpPr>
          <p:nvPr/>
        </p:nvSpPr>
        <p:spPr bwMode="auto">
          <a:xfrm>
            <a:off x="3995738" y="6286500"/>
            <a:ext cx="714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1200" i="1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611560" y="0"/>
            <a:ext cx="8136904" cy="14847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2"/>
          <p:cNvSpPr txBox="1">
            <a:spLocks noRot="1" noChangeArrowheads="1"/>
          </p:cNvSpPr>
          <p:nvPr/>
        </p:nvSpPr>
        <p:spPr>
          <a:xfrm>
            <a:off x="457200" y="244475"/>
            <a:ext cx="8385175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Na podstatná jména ukazujeme slovy:</a:t>
            </a:r>
          </a:p>
        </p:txBody>
      </p:sp>
      <p:sp>
        <p:nvSpPr>
          <p:cNvPr id="10" name="Rectangle 3"/>
          <p:cNvSpPr txBox="1">
            <a:spLocks noRot="1" noChangeArrowheads="1"/>
          </p:cNvSpPr>
          <p:nvPr/>
        </p:nvSpPr>
        <p:spPr>
          <a:xfrm>
            <a:off x="838200" y="1905000"/>
            <a:ext cx="7996238" cy="4191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 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</a:t>
            </a:r>
            <a:r>
              <a:rPr kumimoji="0" lang="cs-CZ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</a:t>
            </a:r>
            <a:r>
              <a:rPr kumimoji="0" lang="cs-CZ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</a:p>
        </p:txBody>
      </p:sp>
      <p:pic>
        <p:nvPicPr>
          <p:cNvPr id="11" name="Picture 5" descr="j0301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2564904"/>
            <a:ext cx="2233613" cy="2212975"/>
          </a:xfrm>
          <a:prstGeom prst="rect">
            <a:avLst/>
          </a:prstGeom>
        </p:spPr>
      </p:pic>
      <p:pic>
        <p:nvPicPr>
          <p:cNvPr id="12" name="Picture 7" descr="dglxasset[2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652838" y="2730500"/>
            <a:ext cx="1539875" cy="2335213"/>
          </a:xfrm>
          <a:prstGeom prst="rect">
            <a:avLst/>
          </a:prstGeom>
          <a:noFill/>
          <a:ln/>
        </p:spPr>
      </p:pic>
      <p:pic>
        <p:nvPicPr>
          <p:cNvPr id="13" name="Picture 9" descr="dglxasset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688" y="2492375"/>
            <a:ext cx="2087562" cy="2449513"/>
          </a:xfrm>
          <a:prstGeom prst="rect">
            <a:avLst/>
          </a:prstGeom>
          <a:noFill/>
        </p:spPr>
      </p:pic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27063" y="5002213"/>
            <a:ext cx="2289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u="sng">
                <a:solidFill>
                  <a:srgbClr val="6600CC"/>
                </a:solidFill>
              </a:rPr>
              <a:t>ten</a:t>
            </a:r>
            <a:r>
              <a:rPr lang="cs-CZ" sz="3200" b="1"/>
              <a:t> učitel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327400" y="5032375"/>
            <a:ext cx="24685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u="sng">
                <a:solidFill>
                  <a:srgbClr val="6600CC"/>
                </a:solidFill>
              </a:rPr>
              <a:t>ta</a:t>
            </a:r>
            <a:r>
              <a:rPr lang="cs-CZ" sz="3200" b="1"/>
              <a:t> židle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516688" y="5105400"/>
            <a:ext cx="230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u="sng">
                <a:solidFill>
                  <a:srgbClr val="6600CC"/>
                </a:solidFill>
              </a:rPr>
              <a:t>to</a:t>
            </a:r>
            <a:r>
              <a:rPr lang="cs-CZ" sz="3200" b="1"/>
              <a:t> okno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84213" y="5535613"/>
            <a:ext cx="2144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6600CC"/>
                </a:solidFill>
              </a:rPr>
              <a:t>rod mužský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348038" y="5608638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6600CC"/>
                </a:solidFill>
              </a:rPr>
              <a:t>rod ženský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516688" y="5608638"/>
            <a:ext cx="189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6600CC"/>
                </a:solidFill>
              </a:rPr>
              <a:t>rod střední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aoblený obdélník 20"/>
          <p:cNvSpPr/>
          <p:nvPr/>
        </p:nvSpPr>
        <p:spPr>
          <a:xfrm>
            <a:off x="1403648" y="260648"/>
            <a:ext cx="6552728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44475"/>
            <a:ext cx="8385175" cy="14319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Rozděl slova do správných sloupců:</a:t>
            </a:r>
            <a:r>
              <a:rPr kumimoji="0" lang="cs-CZ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cs-CZ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cs-CZ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179388" y="5578475"/>
            <a:ext cx="1512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/>
              <a:t>strom</a:t>
            </a:r>
          </a:p>
        </p:txBody>
      </p:sp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1331640" y="4365104"/>
            <a:ext cx="1366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/>
              <a:t>Hela</a:t>
            </a:r>
            <a:endParaRPr lang="cs-CZ" sz="3200" b="1" dirty="0"/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1907704" y="5373216"/>
            <a:ext cx="1512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/>
              <a:t>moře</a:t>
            </a:r>
            <a:endParaRPr lang="cs-CZ" sz="3200" b="1" dirty="0"/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4067944" y="5445224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dirty="0" smtClean="0"/>
              <a:t>kytka</a:t>
            </a:r>
            <a:endParaRPr lang="cs-CZ" sz="3200" b="1" dirty="0"/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3851920" y="4581128"/>
            <a:ext cx="14557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dirty="0" smtClean="0"/>
              <a:t>tužka</a:t>
            </a:r>
            <a:endParaRPr lang="cs-CZ" sz="3200" b="1" dirty="0"/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5867400" y="5589588"/>
            <a:ext cx="2736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dirty="0" smtClean="0"/>
              <a:t>stůl</a:t>
            </a:r>
            <a:endParaRPr lang="cs-CZ" sz="3200" b="1" dirty="0"/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6732240" y="4725144"/>
            <a:ext cx="1835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dirty="0"/>
              <a:t>víko</a:t>
            </a: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1095375" y="1773238"/>
            <a:ext cx="1100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u="sng">
                <a:solidFill>
                  <a:srgbClr val="FF00FF"/>
                </a:solidFill>
              </a:rPr>
              <a:t>TEN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4211638" y="1773238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u="sng">
                <a:solidFill>
                  <a:srgbClr val="FF00FF"/>
                </a:solidFill>
              </a:rPr>
              <a:t>TA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6948488" y="1844675"/>
            <a:ext cx="936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 u="sng">
                <a:solidFill>
                  <a:srgbClr val="FF00FF"/>
                </a:solidFill>
              </a:rPr>
              <a:t>TO</a:t>
            </a:r>
          </a:p>
        </p:txBody>
      </p:sp>
      <p:sp>
        <p:nvSpPr>
          <p:cNvPr id="19" name="Text Box 44"/>
          <p:cNvSpPr txBox="1">
            <a:spLocks noChangeArrowheads="1"/>
          </p:cNvSpPr>
          <p:nvPr/>
        </p:nvSpPr>
        <p:spPr bwMode="auto">
          <a:xfrm rot="10717397" flipV="1">
            <a:off x="6731000" y="2852738"/>
            <a:ext cx="1652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68313" y="188913"/>
            <a:ext cx="822960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</a:t>
            </a:r>
            <a:r>
              <a:rPr kumimoji="0" lang="cs-CZ" sz="4400" b="0" i="1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Spojte dané výrazy:</a:t>
            </a:r>
            <a:r>
              <a:rPr kumimoji="0" lang="cs-CZ" sz="2800" b="0" i="1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</a:t>
            </a:r>
            <a:endParaRPr kumimoji="0" lang="cs-CZ" sz="28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838200" y="1905000"/>
            <a:ext cx="800735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11188" y="3068638"/>
            <a:ext cx="3168650" cy="865187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2800" b="1">
                <a:cs typeface="Times New Roman" pitchFamily="18" charset="0"/>
              </a:rPr>
              <a:t>vlastnost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580112" y="2132856"/>
            <a:ext cx="3059112" cy="865187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Arial" charset="0"/>
              </a:rPr>
              <a:t>zalévání</a:t>
            </a:r>
            <a:endParaRPr lang="cs-CZ" sz="2800" b="1">
              <a:cs typeface="Arial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55650" y="4652963"/>
            <a:ext cx="3024188" cy="79216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latin typeface="Arial" charset="0"/>
                <a:cs typeface="Times New Roman" pitchFamily="18" charset="0"/>
              </a:rPr>
              <a:t>osoba</a:t>
            </a:r>
            <a:endParaRPr lang="cs-CZ" sz="2800" b="1">
              <a:latin typeface="Arial" charset="0"/>
              <a:cs typeface="Arial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84213" y="2133600"/>
            <a:ext cx="3168650" cy="79057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latin typeface="Arial" charset="0"/>
                <a:cs typeface="Times New Roman" pitchFamily="18" charset="0"/>
              </a:rPr>
              <a:t>zvíře</a:t>
            </a:r>
            <a:r>
              <a:rPr lang="cs-CZ" altLang="zh-CN" sz="2800" b="1">
                <a:cs typeface="Arial" charset="0"/>
              </a:rPr>
              <a:t> </a:t>
            </a:r>
            <a:endParaRPr lang="cs-CZ" sz="2800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900113" y="5805488"/>
            <a:ext cx="3167062" cy="79216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latin typeface="Arial" charset="0"/>
                <a:cs typeface="Times New Roman" pitchFamily="18" charset="0"/>
              </a:rPr>
              <a:t>děj</a:t>
            </a:r>
            <a:r>
              <a:rPr lang="cs-CZ" altLang="zh-CN" sz="2800" b="1">
                <a:cs typeface="Times New Roman" pitchFamily="18" charset="0"/>
              </a:rPr>
              <a:t> </a:t>
            </a:r>
            <a:endParaRPr lang="cs-CZ" sz="2800" b="1">
              <a:cs typeface="Times New Roman" pitchFamily="18" charset="0"/>
            </a:endParaRP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1403350" y="1196975"/>
            <a:ext cx="3168650" cy="7921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Times New Roman" pitchFamily="18" charset="0"/>
              </a:rPr>
              <a:t>věc</a:t>
            </a:r>
            <a:endParaRPr lang="cs-CZ" sz="2800" b="1">
              <a:cs typeface="Times New Roman" pitchFamily="18" charset="0"/>
            </a:endParaRP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5940425" y="836613"/>
            <a:ext cx="2952750" cy="720725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Times New Roman" pitchFamily="18" charset="0"/>
              </a:rPr>
              <a:t>užovka</a:t>
            </a:r>
            <a:endParaRPr lang="cs-CZ" sz="2800" b="1">
              <a:cs typeface="Times New Roman" pitchFamily="18" charset="0"/>
            </a:endParaRPr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5148064" y="4725144"/>
            <a:ext cx="3384550" cy="792163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Times New Roman" pitchFamily="18" charset="0"/>
              </a:rPr>
              <a:t>komín</a:t>
            </a:r>
            <a:endParaRPr lang="cs-CZ" sz="2800" b="1">
              <a:cs typeface="Times New Roman" pitchFamily="18" charset="0"/>
            </a:endParaRPr>
          </a:p>
        </p:txBody>
      </p: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4572000" y="3356992"/>
            <a:ext cx="3455988" cy="792162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latin typeface="Arial" charset="0"/>
                <a:cs typeface="Times New Roman" pitchFamily="18" charset="0"/>
              </a:rPr>
              <a:t>lenost</a:t>
            </a:r>
            <a:endParaRPr lang="cs-CZ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6" name="Oval 20"/>
          <p:cNvSpPr>
            <a:spLocks noChangeArrowheads="1"/>
          </p:cNvSpPr>
          <p:nvPr/>
        </p:nvSpPr>
        <p:spPr bwMode="auto">
          <a:xfrm>
            <a:off x="4716463" y="5876925"/>
            <a:ext cx="3384550" cy="792163"/>
          </a:xfrm>
          <a:prstGeom prst="ellipse">
            <a:avLst/>
          </a:prstGeom>
          <a:solidFill>
            <a:srgbClr val="00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altLang="zh-CN" sz="2800" b="1">
                <a:cs typeface="Times New Roman" pitchFamily="18" charset="0"/>
              </a:rPr>
              <a:t>školák</a:t>
            </a:r>
            <a:r>
              <a:rPr lang="cs-CZ" altLang="zh-CN">
                <a:latin typeface="Times New Roman" pitchFamily="18" charset="0"/>
                <a:cs typeface="Times New Roman" pitchFamily="18" charset="0"/>
              </a:rPr>
              <a:t> </a:t>
            </a:r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ástupný symbol pro zápatí 3"/>
          <p:cNvSpPr>
            <a:spLocks noGrp="1"/>
          </p:cNvSpPr>
          <p:nvPr/>
        </p:nvSpPr>
        <p:spPr bwMode="auto">
          <a:xfrm>
            <a:off x="3995738" y="6286500"/>
            <a:ext cx="714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1200" i="1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4046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8" name="Přímá spojovací čára 17"/>
          <p:cNvCxnSpPr>
            <a:endCxn id="11" idx="1"/>
          </p:cNvCxnSpPr>
          <p:nvPr/>
        </p:nvCxnSpPr>
        <p:spPr>
          <a:xfrm>
            <a:off x="4355976" y="1772816"/>
            <a:ext cx="1287744" cy="3068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endCxn id="10" idx="3"/>
          </p:cNvCxnSpPr>
          <p:nvPr/>
        </p:nvCxnSpPr>
        <p:spPr>
          <a:xfrm flipV="1">
            <a:off x="3707904" y="1451790"/>
            <a:ext cx="2664942" cy="1113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3491880" y="3717032"/>
            <a:ext cx="122413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6" idx="6"/>
          </p:cNvCxnSpPr>
          <p:nvPr/>
        </p:nvCxnSpPr>
        <p:spPr>
          <a:xfrm>
            <a:off x="3779838" y="5049044"/>
            <a:ext cx="1152202" cy="104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4067944" y="2564904"/>
            <a:ext cx="1656184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6" grpId="0" animBg="1"/>
      <p:bldP spid="16" grpId="1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164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2013-03-31T12:48:32Z</dcterms:created>
  <dcterms:modified xsi:type="dcterms:W3CDTF">2013-09-22T16:17:55Z</dcterms:modified>
</cp:coreProperties>
</file>