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C151-424C-4CE1-85C1-E3BFEC62143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3D83-303E-4DA3-BCFD-9762B6478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C151-424C-4CE1-85C1-E3BFEC62143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3D83-303E-4DA3-BCFD-9762B6478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C151-424C-4CE1-85C1-E3BFEC62143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3D83-303E-4DA3-BCFD-9762B6478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C151-424C-4CE1-85C1-E3BFEC62143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3D83-303E-4DA3-BCFD-9762B6478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C151-424C-4CE1-85C1-E3BFEC62143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3D83-303E-4DA3-BCFD-9762B6478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C151-424C-4CE1-85C1-E3BFEC62143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3D83-303E-4DA3-BCFD-9762B6478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C151-424C-4CE1-85C1-E3BFEC62143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3D83-303E-4DA3-BCFD-9762B6478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C151-424C-4CE1-85C1-E3BFEC62143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3D83-303E-4DA3-BCFD-9762B6478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C151-424C-4CE1-85C1-E3BFEC62143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3D83-303E-4DA3-BCFD-9762B6478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C151-424C-4CE1-85C1-E3BFEC62143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3D83-303E-4DA3-BCFD-9762B6478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C151-424C-4CE1-85C1-E3BFEC62143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3D83-303E-4DA3-BCFD-9762B6478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3C151-424C-4CE1-85C1-E3BFEC62143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33D83-303E-4DA3-BCFD-9762B647837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155699"/>
          </a:xfrm>
          <a:prstGeom prst="rect">
            <a:avLst/>
          </a:prstGeom>
          <a:solidFill>
            <a:srgbClr val="FFFF0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Český jazyk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371600" y="4100514"/>
            <a:ext cx="6400800" cy="828684"/>
          </a:xfrm>
          <a:prstGeom prst="rect">
            <a:avLst/>
          </a:prstGeom>
          <a:gradFill flip="none" rotWithShape="1">
            <a:gsLst>
              <a:gs pos="37000">
                <a:srgbClr val="FFFF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/>
        </p:spPr>
        <p:txBody>
          <a:bodyPr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Podstatná jména rodu středního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404813"/>
            <a:ext cx="5407025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6"/>
          <p:cNvSpPr txBox="1"/>
          <p:nvPr/>
        </p:nvSpPr>
        <p:spPr>
          <a:xfrm>
            <a:off x="0" y="5577504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VY_32_INOVACE_225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 flipH="1">
            <a:off x="251520" y="260648"/>
            <a:ext cx="8496944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Na podstatná jména rodu středního si můžeme ukázat zájmenem </a:t>
            </a:r>
            <a:r>
              <a:rPr lang="cs-CZ" sz="3200" b="1" i="1" dirty="0" smtClean="0">
                <a:solidFill>
                  <a:srgbClr val="FF0000"/>
                </a:solidFill>
              </a:rPr>
              <a:t>to</a:t>
            </a:r>
            <a:r>
              <a:rPr lang="cs-CZ" sz="3200" dirty="0" smtClean="0"/>
              <a:t> </a:t>
            </a:r>
            <a:r>
              <a:rPr lang="cs-CZ" sz="2000" dirty="0" smtClean="0"/>
              <a:t>(</a:t>
            </a:r>
            <a:r>
              <a:rPr lang="cs-CZ" sz="3200" dirty="0" smtClean="0"/>
              <a:t> </a:t>
            </a:r>
            <a:r>
              <a:rPr lang="cs-CZ" sz="2000" dirty="0" err="1" smtClean="0">
                <a:solidFill>
                  <a:srgbClr val="FF0000"/>
                </a:solidFill>
              </a:rPr>
              <a:t>to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/>
              <a:t>štěně, </a:t>
            </a:r>
            <a:r>
              <a:rPr lang="cs-CZ" sz="2000" dirty="0" smtClean="0">
                <a:solidFill>
                  <a:srgbClr val="FF0000"/>
                </a:solidFill>
              </a:rPr>
              <a:t>to </a:t>
            </a:r>
            <a:r>
              <a:rPr lang="cs-CZ" sz="2000" dirty="0" smtClean="0"/>
              <a:t>pole ).</a:t>
            </a:r>
            <a:endParaRPr lang="cs-CZ" sz="2000" dirty="0"/>
          </a:p>
        </p:txBody>
      </p:sp>
      <p:sp>
        <p:nvSpPr>
          <p:cNvPr id="3" name="Zaoblený obdélník 2"/>
          <p:cNvSpPr/>
          <p:nvPr/>
        </p:nvSpPr>
        <p:spPr>
          <a:xfrm>
            <a:off x="1475656" y="1340768"/>
            <a:ext cx="5472608" cy="144016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Podstatná jména  rodu středního zařaď správně do tabulky: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691680" y="2348880"/>
            <a:ext cx="48965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         pero,  štěstí,  hříbě,  čtení,  děvčátko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691680" y="2996952"/>
          <a:ext cx="4752528" cy="2880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304256"/>
              </a:tblGrid>
              <a:tr h="480053">
                <a:tc>
                  <a:txBody>
                    <a:bodyPr/>
                    <a:lstStyle/>
                    <a:p>
                      <a:r>
                        <a:rPr lang="cs-CZ" dirty="0" smtClean="0"/>
                        <a:t>Podstatná jména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Rod střední </a:t>
                      </a:r>
                      <a:r>
                        <a:rPr lang="cs-CZ" baseline="0" dirty="0" smtClean="0"/>
                        <a:t> ( to)</a:t>
                      </a:r>
                      <a:endParaRPr lang="cs-CZ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cs-CZ" dirty="0" smtClean="0"/>
                        <a:t>Názvy osob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cs-CZ" dirty="0" smtClean="0"/>
                        <a:t>Názvy zvířat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cs-CZ" dirty="0" smtClean="0"/>
                        <a:t>Názvy věcí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cs-CZ" dirty="0" smtClean="0"/>
                        <a:t>Názvy vlastností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cs-CZ" dirty="0" smtClean="0"/>
                        <a:t>Názvy dějů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15616" y="476672"/>
            <a:ext cx="5832648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Dej podstatná jména rodu středního do správných tvarů:</a:t>
            </a:r>
            <a:endParaRPr lang="cs-CZ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196752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 domem jezdí mnoho (auto)_______________.  Umíš dobře počítat s (číslo) ________________?  Musíme dodržovat všechna (pravidlo) _________________ slušného chování. Kočka se blížila ke (kotě) ____________________. Myjeme se novým (mýdlo) _______________. Jedli jsme omeletu  z (vajíčko) _________________.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3573016"/>
            <a:ext cx="7200800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Vyhledej a podtrhni podstatná jména rodu středního, písmena v závorkách za těmito slovy přepiš do tajenky (postupuj po řádcích):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4365104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Letiště (V), kaše (M), jetel (Z), doupě (Ý), pes (A), zlost (T), oko (B), tele (O), nůž (I), zákon (W), práce (K), zdraví (R), noha (L), číslo (N), potok ( U) nebe (Ě).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907704" y="6093296"/>
          <a:ext cx="309634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35"/>
                <a:gridCol w="442335"/>
                <a:gridCol w="442335"/>
                <a:gridCol w="442335"/>
                <a:gridCol w="442335"/>
                <a:gridCol w="442335"/>
                <a:gridCol w="442335"/>
              </a:tblGrid>
              <a:tr h="28803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95536" y="55172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>
                <a:solidFill>
                  <a:srgbClr val="00B050"/>
                </a:solidFill>
              </a:rPr>
              <a:t>Tajenka:</a:t>
            </a:r>
            <a:endParaRPr lang="cs-CZ" b="1" u="sng" dirty="0">
              <a:solidFill>
                <a:srgbClr val="00B05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609329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Pracoval jsi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076056" y="60932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Vzory podstatných jmen rodu středního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7" descr="C:\Documents and Settings\pc\Local Settings\Temporary Internet Files\Content.IE5\5EBG0MLL\MM900236262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90500" y="2544763"/>
            <a:ext cx="3101975" cy="893762"/>
          </a:xfrm>
          <a:prstGeom prst="rect">
            <a:avLst/>
          </a:prstGeom>
          <a:noFill/>
        </p:spPr>
      </p:pic>
      <p:pic>
        <p:nvPicPr>
          <p:cNvPr id="4" name="Picture 8" descr="C:\Documents and Settings\pc\Local Settings\Temporary Internet Files\Content.IE5\5EBG0MLL\MP90020169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5675" y="2276475"/>
            <a:ext cx="2138363" cy="14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C:\Documents and Settings\pc\Local Settings\Temporary Internet Files\Content.IE5\0IQLIO66\MC900436378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4238" y="4868863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C:\Documents and Settings\pc\Local Settings\Temporary Internet Files\Content.IE5\VEGOAD9I\MC90028238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62563" y="4905375"/>
            <a:ext cx="1827212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1357313" y="1795463"/>
            <a:ext cx="768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město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5492750" y="1795463"/>
            <a:ext cx="6842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moře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268413" y="4225925"/>
            <a:ext cx="600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kuře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5754688" y="4410075"/>
            <a:ext cx="844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stavení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 flipH="1">
            <a:off x="251520" y="260648"/>
            <a:ext cx="8496944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Na podstatná jména rodu středního si můžeme ukázat zájmenem </a:t>
            </a:r>
            <a:r>
              <a:rPr lang="cs-CZ" sz="3200" b="1" i="1" dirty="0" smtClean="0">
                <a:solidFill>
                  <a:srgbClr val="FF0000"/>
                </a:solidFill>
              </a:rPr>
              <a:t>to</a:t>
            </a:r>
            <a:r>
              <a:rPr lang="cs-CZ" sz="3200" dirty="0" smtClean="0"/>
              <a:t> </a:t>
            </a:r>
            <a:r>
              <a:rPr lang="cs-CZ" sz="2000" dirty="0" smtClean="0"/>
              <a:t>(</a:t>
            </a:r>
            <a:r>
              <a:rPr lang="cs-CZ" sz="3200" dirty="0" smtClean="0"/>
              <a:t> </a:t>
            </a:r>
            <a:r>
              <a:rPr lang="cs-CZ" sz="2000" dirty="0" err="1" smtClean="0">
                <a:solidFill>
                  <a:srgbClr val="FF0000"/>
                </a:solidFill>
              </a:rPr>
              <a:t>to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/>
              <a:t>štěně, </a:t>
            </a:r>
            <a:r>
              <a:rPr lang="cs-CZ" sz="2000" dirty="0" smtClean="0">
                <a:solidFill>
                  <a:srgbClr val="FF0000"/>
                </a:solidFill>
              </a:rPr>
              <a:t>to </a:t>
            </a:r>
            <a:r>
              <a:rPr lang="cs-CZ" sz="2000" dirty="0" smtClean="0"/>
              <a:t>pole ).</a:t>
            </a:r>
            <a:endParaRPr lang="cs-CZ" sz="2000" dirty="0"/>
          </a:p>
        </p:txBody>
      </p:sp>
      <p:sp>
        <p:nvSpPr>
          <p:cNvPr id="3" name="Zaoblený obdélník 2"/>
          <p:cNvSpPr/>
          <p:nvPr/>
        </p:nvSpPr>
        <p:spPr>
          <a:xfrm>
            <a:off x="1475656" y="1340768"/>
            <a:ext cx="5472608" cy="144016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Podstatná jména  rodu středního zařaď správně do tabulky: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691680" y="2348880"/>
            <a:ext cx="48965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         pero,  štěstí,  hříbě,  čtení,  děvčátko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691680" y="2996952"/>
          <a:ext cx="4752528" cy="2880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304256"/>
              </a:tblGrid>
              <a:tr h="480053">
                <a:tc>
                  <a:txBody>
                    <a:bodyPr/>
                    <a:lstStyle/>
                    <a:p>
                      <a:r>
                        <a:rPr lang="cs-CZ" dirty="0" smtClean="0"/>
                        <a:t>Podstatná jména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Rod střední </a:t>
                      </a:r>
                      <a:r>
                        <a:rPr lang="cs-CZ" baseline="0" dirty="0" smtClean="0"/>
                        <a:t> ( to)</a:t>
                      </a:r>
                      <a:endParaRPr lang="cs-CZ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cs-CZ" dirty="0" smtClean="0"/>
                        <a:t>Názvy osob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děvčátko</a:t>
                      </a:r>
                      <a:endParaRPr lang="cs-CZ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cs-CZ" dirty="0" smtClean="0"/>
                        <a:t>Názvy zvířat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hříbě</a:t>
                      </a:r>
                      <a:endParaRPr lang="cs-CZ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cs-CZ" dirty="0" smtClean="0"/>
                        <a:t>Názvy věcí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pero</a:t>
                      </a:r>
                      <a:endParaRPr lang="cs-CZ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cs-CZ" dirty="0" smtClean="0"/>
                        <a:t>Názvy vlastností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štěstí</a:t>
                      </a:r>
                      <a:endParaRPr lang="cs-CZ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cs-CZ" dirty="0" smtClean="0"/>
                        <a:t>Názvy dějů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čtení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395536" y="0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15616" y="476672"/>
            <a:ext cx="5832648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Dej podstatná jména rodu středního do správných tvarů:</a:t>
            </a:r>
            <a:endParaRPr lang="cs-CZ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196752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 domem jezdí mnoho (auto)_aut___________.  Umíš dobře počítat s (číslo) číslem____________?  Musíme dodržovat všechna (pravidla) ___pravidla_______ slušného chování. Kočka se blížila ke (kotě</a:t>
            </a:r>
            <a:r>
              <a:rPr lang="cs-CZ" smtClean="0"/>
              <a:t>) kotěti_______________. </a:t>
            </a:r>
            <a:r>
              <a:rPr lang="cs-CZ" dirty="0" smtClean="0"/>
              <a:t>Myjeme se novým (mýdlo) ______mýdlem_. Jedli jsme omeletu  z (vajíčko) </a:t>
            </a:r>
            <a:r>
              <a:rPr lang="cs-CZ" dirty="0"/>
              <a:t> </a:t>
            </a:r>
            <a:r>
              <a:rPr lang="cs-CZ" dirty="0" smtClean="0"/>
              <a:t>vajíčkem__________.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3573016"/>
            <a:ext cx="7200800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Vyhledej a podtrhni podstatná jména rodu středního, písmena v závorkách za těmito slovy přepiš do tajenky (postupuj po řádcích):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4365104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Letiště (V), kaše (M), jetel (Z), doupě (Ý), pes (A), zlost (T), oko (B), tele (O), nůž (I), zákon (W), práce (K), zdraví (R), noha (L), číslo (N), potok ( U) nebe (Ě).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907704" y="6093296"/>
          <a:ext cx="309634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35"/>
                <a:gridCol w="442335"/>
                <a:gridCol w="442335"/>
                <a:gridCol w="442335"/>
                <a:gridCol w="442335"/>
                <a:gridCol w="442335"/>
                <a:gridCol w="442335"/>
              </a:tblGrid>
              <a:tr h="288032"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ě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95536" y="55172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>
                <a:solidFill>
                  <a:srgbClr val="00B050"/>
                </a:solidFill>
              </a:rPr>
              <a:t>Tajenka:</a:t>
            </a:r>
            <a:endParaRPr lang="cs-CZ" b="1" u="sng" dirty="0">
              <a:solidFill>
                <a:srgbClr val="00B05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609329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Pracoval jsi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076056" y="60932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9552" y="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ř</a:t>
            </a:r>
            <a:r>
              <a:rPr lang="cs-CZ" dirty="0" smtClean="0"/>
              <a:t>ešení: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449</Words>
  <Application>Microsoft Office PowerPoint</Application>
  <PresentationFormat>Předvádění na obrazovce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3</cp:revision>
  <dcterms:created xsi:type="dcterms:W3CDTF">2013-04-01T12:20:44Z</dcterms:created>
  <dcterms:modified xsi:type="dcterms:W3CDTF">2013-09-22T16:25:16Z</dcterms:modified>
</cp:coreProperties>
</file>