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C0869-0AF2-4727-A433-835C180F464A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13B7-0BA0-4E65-A0E5-859475D46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86044" y="4005064"/>
            <a:ext cx="5400600" cy="15121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město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43042" y="2132856"/>
            <a:ext cx="5760640" cy="1656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669450" y="2428868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71501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VY_32_INOVACE_226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395288" y="765175"/>
            <a:ext cx="8229600" cy="3671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Pravopis podstatných jmen se řídí podle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zavedených  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vzorů  podstatných  jmen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Vzory pro podstatná jména rodu středního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jsou: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město      moře       kuře        stavení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-a            -e / -ě      -ete / -ěte          -í</a:t>
            </a:r>
          </a:p>
        </p:txBody>
      </p:sp>
      <p:pic>
        <p:nvPicPr>
          <p:cNvPr id="3" name="Picture 9" descr="MC900330631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4581525"/>
            <a:ext cx="1143000" cy="1296988"/>
          </a:xfrm>
          <a:prstGeom prst="rect">
            <a:avLst/>
          </a:prstGeom>
          <a:noFill/>
        </p:spPr>
      </p:pic>
      <p:pic>
        <p:nvPicPr>
          <p:cNvPr id="4" name="Picture 13" descr="MC900234324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4581525"/>
            <a:ext cx="2125663" cy="1450975"/>
          </a:xfrm>
          <a:prstGeom prst="rect">
            <a:avLst/>
          </a:prstGeom>
          <a:noFill/>
        </p:spPr>
      </p:pic>
      <p:pic>
        <p:nvPicPr>
          <p:cNvPr id="5" name="Picture 20" descr="MC900311332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4652963"/>
            <a:ext cx="2043113" cy="1125537"/>
          </a:xfrm>
          <a:prstGeom prst="rect">
            <a:avLst/>
          </a:prstGeom>
          <a:noFill/>
        </p:spPr>
      </p:pic>
      <p:pic>
        <p:nvPicPr>
          <p:cNvPr id="6" name="Picture 27" descr="MC900308382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4724400"/>
            <a:ext cx="1830387" cy="1196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aoblený obdélník 20"/>
          <p:cNvSpPr/>
          <p:nvPr/>
        </p:nvSpPr>
        <p:spPr>
          <a:xfrm>
            <a:off x="323528" y="260648"/>
            <a:ext cx="6408712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Podle  vzoru  </a:t>
            </a: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měst</a:t>
            </a: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se skloňují  podstatná </a:t>
            </a:r>
            <a:b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jména rodu středního  zakončená v 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pádě </a:t>
            </a:r>
            <a:b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čísla jednotného na </a:t>
            </a: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-o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8312" y="1989138"/>
            <a:ext cx="136738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kol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411760" y="2636912"/>
            <a:ext cx="1584176" cy="36933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pádl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779912" y="1844824"/>
            <a:ext cx="1799431" cy="3693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kladiv</a:t>
            </a:r>
            <a:r>
              <a:rPr lang="cs-CZ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732588" y="5949950"/>
            <a:ext cx="1871860" cy="369332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zrcadl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235824" y="2924175"/>
            <a:ext cx="1656655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žihadl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860032" y="2996952"/>
            <a:ext cx="1440160" cy="36933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světl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68312" y="3284538"/>
            <a:ext cx="1583407" cy="369332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mas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059832" y="3933056"/>
            <a:ext cx="1655837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pekl</a:t>
            </a:r>
            <a:r>
              <a:rPr lang="cs-CZ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5868144" y="3933056"/>
            <a:ext cx="2088108" cy="3693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písmen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1547664" y="4941168"/>
            <a:ext cx="1872332" cy="369332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práv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611560" y="5949280"/>
            <a:ext cx="1943422" cy="36933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kolečk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5219700" y="5157788"/>
            <a:ext cx="2232620" cy="36933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umývadl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7164388" y="1773238"/>
            <a:ext cx="115202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čel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3491880" y="5805264"/>
            <a:ext cx="1655440" cy="369332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sedl</a:t>
            </a:r>
            <a:r>
              <a:rPr lang="cs-CZ">
                <a:solidFill>
                  <a:srgbClr val="FF0000"/>
                </a:solidFill>
              </a:rPr>
              <a:t>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3059832" y="548680"/>
            <a:ext cx="2304256" cy="9361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8313" y="1557338"/>
            <a:ext cx="4038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číslo jednotné: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1.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2.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3.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4.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5.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6.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(kladiv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7.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1054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číslo množné: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1.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2. p.   měst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3.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ům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4.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5.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6.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ech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(dřívk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ách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7. p.   měst</a:t>
            </a:r>
            <a:r>
              <a:rPr kumimoji="0" lang="cs-CZ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620688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                Město</a:t>
            </a:r>
            <a:endParaRPr lang="cs-CZ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8313" y="260350"/>
            <a:ext cx="8229600" cy="1143000"/>
          </a:xfrm>
          <a:prstGeom prst="rect">
            <a:avLst/>
          </a:prstGeom>
          <a:solidFill>
            <a:srgbClr val="FF66CC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 podstatných jmen rodu středního </a:t>
            </a:r>
            <a:r>
              <a:rPr kumimoji="0" lang="cs-CZ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vyber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ta, která se skloňují podle vzoru město </a:t>
            </a:r>
            <a:r>
              <a:rPr kumimoji="0" lang="cs-CZ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umísti  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</a:t>
            </a:r>
            <a:r>
              <a:rPr kumimoji="0" lang="cs-CZ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do tabulky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VZOR MĚSTO</a:t>
            </a:r>
          </a:p>
        </p:txBody>
      </p:sp>
      <p:graphicFrame>
        <p:nvGraphicFramePr>
          <p:cNvPr id="4" name="Group 56"/>
          <p:cNvGraphicFramePr>
            <a:graphicFrameLocks/>
          </p:cNvGraphicFramePr>
          <p:nvPr/>
        </p:nvGraphicFramePr>
        <p:xfrm>
          <a:off x="611188" y="2205038"/>
          <a:ext cx="4038600" cy="4266249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5364163" y="16287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kolo</a:t>
            </a: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7812088" y="1773238"/>
            <a:ext cx="108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slovo</a:t>
            </a:r>
          </a:p>
        </p:txBody>
      </p:sp>
      <p:sp>
        <p:nvSpPr>
          <p:cNvPr id="7" name="Text Box 32"/>
          <p:cNvSpPr txBox="1">
            <a:spLocks noChangeArrowheads="1"/>
          </p:cNvSpPr>
          <p:nvPr/>
        </p:nvSpPr>
        <p:spPr bwMode="auto">
          <a:xfrm>
            <a:off x="5435600" y="2636838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kladivo</a:t>
            </a:r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5292725" y="32131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peříčko</a:t>
            </a: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6659563" y="3284538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letadlo</a:t>
            </a: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7308850" y="227647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pravítko</a:t>
            </a: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5867400" y="2060575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kružítko</a:t>
            </a: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7991475" y="32131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ovoce</a:t>
            </a: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auto">
          <a:xfrm>
            <a:off x="6588125" y="1557338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slunce</a:t>
            </a:r>
          </a:p>
        </p:txBody>
      </p:sp>
      <p:sp>
        <p:nvSpPr>
          <p:cNvPr id="14" name="Text Box 39"/>
          <p:cNvSpPr txBox="1">
            <a:spLocks noChangeArrowheads="1"/>
          </p:cNvSpPr>
          <p:nvPr/>
        </p:nvSpPr>
        <p:spPr bwMode="auto">
          <a:xfrm>
            <a:off x="5724525" y="3716338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štěně</a:t>
            </a: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6948488" y="278130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/>
              <a:t>stavení</a:t>
            </a:r>
            <a:endParaRPr lang="cs-CZ" sz="2400" b="1" dirty="0"/>
          </a:p>
        </p:txBody>
      </p:sp>
      <p:sp>
        <p:nvSpPr>
          <p:cNvPr id="16" name="Text Box 41"/>
          <p:cNvSpPr txBox="1">
            <a:spLocks noChangeArrowheads="1"/>
          </p:cNvSpPr>
          <p:nvPr/>
        </p:nvSpPr>
        <p:spPr bwMode="auto">
          <a:xfrm>
            <a:off x="6732588" y="393382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žihadlo</a:t>
            </a:r>
          </a:p>
        </p:txBody>
      </p:sp>
      <p:sp>
        <p:nvSpPr>
          <p:cNvPr id="17" name="Text Box 42"/>
          <p:cNvSpPr txBox="1">
            <a:spLocks noChangeArrowheads="1"/>
          </p:cNvSpPr>
          <p:nvPr/>
        </p:nvSpPr>
        <p:spPr bwMode="auto">
          <a:xfrm>
            <a:off x="5148263" y="4221163"/>
            <a:ext cx="1439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/>
              <a:t>Letiště</a:t>
            </a:r>
          </a:p>
          <a:p>
            <a:pPr>
              <a:spcBef>
                <a:spcPct val="50000"/>
              </a:spcBef>
            </a:pPr>
            <a:endParaRPr lang="cs-CZ" sz="2400" b="1" dirty="0"/>
          </a:p>
        </p:txBody>
      </p:sp>
      <p:sp>
        <p:nvSpPr>
          <p:cNvPr id="18" name="Text Box 43"/>
          <p:cNvSpPr txBox="1">
            <a:spLocks noChangeArrowheads="1"/>
          </p:cNvSpPr>
          <p:nvPr/>
        </p:nvSpPr>
        <p:spPr bwMode="auto">
          <a:xfrm>
            <a:off x="7885113" y="3716338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hřiště</a:t>
            </a:r>
          </a:p>
        </p:txBody>
      </p:sp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7488238" y="4365625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/>
              <a:t>hříbátko</a:t>
            </a:r>
            <a:endParaRPr lang="cs-CZ" sz="2400" b="1" dirty="0"/>
          </a:p>
        </p:txBody>
      </p:sp>
      <p:sp>
        <p:nvSpPr>
          <p:cNvPr id="20" name="Text Box 45"/>
          <p:cNvSpPr txBox="1">
            <a:spLocks noChangeArrowheads="1"/>
          </p:cNvSpPr>
          <p:nvPr/>
        </p:nvSpPr>
        <p:spPr bwMode="auto">
          <a:xfrm>
            <a:off x="7956550" y="4868863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ptáče</a:t>
            </a:r>
          </a:p>
        </p:txBody>
      </p:sp>
      <p:sp>
        <p:nvSpPr>
          <p:cNvPr id="21" name="Text Box 46"/>
          <p:cNvSpPr txBox="1">
            <a:spLocks noChangeArrowheads="1"/>
          </p:cNvSpPr>
          <p:nvPr/>
        </p:nvSpPr>
        <p:spPr bwMode="auto">
          <a:xfrm>
            <a:off x="6372225" y="4437063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číslo</a:t>
            </a:r>
          </a:p>
        </p:txBody>
      </p:sp>
      <p:sp>
        <p:nvSpPr>
          <p:cNvPr id="22" name="Text Box 47"/>
          <p:cNvSpPr txBox="1">
            <a:spLocks noChangeArrowheads="1"/>
          </p:cNvSpPr>
          <p:nvPr/>
        </p:nvSpPr>
        <p:spPr bwMode="auto">
          <a:xfrm>
            <a:off x="5364163" y="4724400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oko</a:t>
            </a:r>
          </a:p>
        </p:txBody>
      </p:sp>
      <p:sp>
        <p:nvSpPr>
          <p:cNvPr id="23" name="Text Box 48"/>
          <p:cNvSpPr txBox="1">
            <a:spLocks noChangeArrowheads="1"/>
          </p:cNvSpPr>
          <p:nvPr/>
        </p:nvSpPr>
        <p:spPr bwMode="auto">
          <a:xfrm>
            <a:off x="6443663" y="4941888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podzemí</a:t>
            </a:r>
          </a:p>
        </p:txBody>
      </p:sp>
      <p:sp>
        <p:nvSpPr>
          <p:cNvPr id="24" name="Text Box 49"/>
          <p:cNvSpPr txBox="1">
            <a:spLocks noChangeArrowheads="1"/>
          </p:cNvSpPr>
          <p:nvPr/>
        </p:nvSpPr>
        <p:spPr bwMode="auto">
          <a:xfrm>
            <a:off x="5632450" y="5392738"/>
            <a:ext cx="1387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1800"/>
          </a:p>
        </p:txBody>
      </p:sp>
      <p:sp>
        <p:nvSpPr>
          <p:cNvPr id="25" name="Text Box 50"/>
          <p:cNvSpPr txBox="1">
            <a:spLocks noChangeArrowheads="1"/>
          </p:cNvSpPr>
          <p:nvPr/>
        </p:nvSpPr>
        <p:spPr bwMode="auto">
          <a:xfrm>
            <a:off x="5219700" y="5229225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světlo</a:t>
            </a:r>
          </a:p>
        </p:txBody>
      </p:sp>
      <p:sp>
        <p:nvSpPr>
          <p:cNvPr id="26" name="Text Box 51"/>
          <p:cNvSpPr txBox="1">
            <a:spLocks noChangeArrowheads="1"/>
          </p:cNvSpPr>
          <p:nvPr/>
        </p:nvSpPr>
        <p:spPr bwMode="auto">
          <a:xfrm>
            <a:off x="6443663" y="5589588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kino</a:t>
            </a:r>
          </a:p>
        </p:txBody>
      </p:sp>
      <p:sp>
        <p:nvSpPr>
          <p:cNvPr id="27" name="Text Box 52"/>
          <p:cNvSpPr txBox="1">
            <a:spLocks noChangeArrowheads="1"/>
          </p:cNvSpPr>
          <p:nvPr/>
        </p:nvSpPr>
        <p:spPr bwMode="auto">
          <a:xfrm>
            <a:off x="7308850" y="5373688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chodidlo</a:t>
            </a:r>
          </a:p>
        </p:txBody>
      </p:sp>
      <p:sp>
        <p:nvSpPr>
          <p:cNvPr id="28" name="Text Box 53"/>
          <p:cNvSpPr txBox="1">
            <a:spLocks noChangeArrowheads="1"/>
          </p:cNvSpPr>
          <p:nvPr/>
        </p:nvSpPr>
        <p:spPr bwMode="auto">
          <a:xfrm>
            <a:off x="7235825" y="6021388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písmeno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5795963" y="6237288"/>
            <a:ext cx="1366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cukroví</a:t>
            </a:r>
          </a:p>
        </p:txBody>
      </p:sp>
      <p:sp>
        <p:nvSpPr>
          <p:cNvPr id="30" name="Text Box 55"/>
          <p:cNvSpPr txBox="1">
            <a:spLocks noChangeArrowheads="1"/>
          </p:cNvSpPr>
          <p:nvPr/>
        </p:nvSpPr>
        <p:spPr bwMode="auto">
          <a:xfrm>
            <a:off x="5508625" y="5805488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kotě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8424862" cy="579438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Skloňuj</a:t>
            </a:r>
            <a:r>
              <a:rPr lang="cs-CZ"/>
              <a:t> podstatná jména podle vzoru město: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8313" y="1268413"/>
            <a:ext cx="8135937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1.p. kdo, co? </a:t>
            </a:r>
            <a:r>
              <a:rPr lang="cs-CZ" sz="2800" dirty="0" smtClean="0"/>
              <a:t>........tykadlo...   ............kolo.......</a:t>
            </a:r>
            <a:endParaRPr lang="cs-CZ" sz="2800" dirty="0"/>
          </a:p>
          <a:p>
            <a:pPr>
              <a:spcBef>
                <a:spcPct val="50000"/>
              </a:spcBef>
            </a:pPr>
            <a:r>
              <a:rPr lang="cs-CZ" sz="2800" dirty="0"/>
              <a:t>2.p. koho, čeho? ………………   …………………...</a:t>
            </a:r>
          </a:p>
          <a:p>
            <a:pPr>
              <a:spcBef>
                <a:spcPct val="50000"/>
              </a:spcBef>
            </a:pPr>
            <a:r>
              <a:rPr lang="cs-CZ" sz="2800" dirty="0"/>
              <a:t>3.p. komu, čemu? …………….    …………………..</a:t>
            </a:r>
          </a:p>
          <a:p>
            <a:pPr>
              <a:spcBef>
                <a:spcPct val="50000"/>
              </a:spcBef>
            </a:pPr>
            <a:r>
              <a:rPr lang="cs-CZ" sz="2800" dirty="0"/>
              <a:t>4.p. koho, co? …………………    …………………..</a:t>
            </a:r>
          </a:p>
          <a:p>
            <a:pPr>
              <a:spcBef>
                <a:spcPct val="50000"/>
              </a:spcBef>
            </a:pPr>
            <a:r>
              <a:rPr lang="cs-CZ" sz="2800" dirty="0"/>
              <a:t>5.p. oslovujeme,</a:t>
            </a:r>
            <a:r>
              <a:rPr lang="cs-CZ" sz="1400" dirty="0"/>
              <a:t>               </a:t>
            </a:r>
          </a:p>
          <a:p>
            <a:pPr>
              <a:spcBef>
                <a:spcPct val="50000"/>
              </a:spcBef>
            </a:pPr>
            <a:r>
              <a:rPr lang="cs-CZ" sz="1400" dirty="0"/>
              <a:t>               </a:t>
            </a:r>
            <a:r>
              <a:rPr lang="cs-CZ" sz="2800" dirty="0"/>
              <a:t>voláme </a:t>
            </a:r>
            <a:r>
              <a:rPr lang="cs-CZ" sz="2800" dirty="0" smtClean="0"/>
              <a:t>    </a:t>
            </a:r>
            <a:r>
              <a:rPr lang="cs-CZ" sz="2800" dirty="0"/>
              <a:t>…………………..   </a:t>
            </a:r>
            <a:r>
              <a:rPr lang="cs-CZ" sz="2800" dirty="0" smtClean="0"/>
              <a:t>     </a:t>
            </a:r>
            <a:r>
              <a:rPr lang="cs-CZ" sz="2800" dirty="0"/>
              <a:t>…………………...</a:t>
            </a:r>
          </a:p>
          <a:p>
            <a:pPr>
              <a:spcBef>
                <a:spcPct val="50000"/>
              </a:spcBef>
            </a:pPr>
            <a:r>
              <a:rPr lang="cs-CZ" sz="2800" dirty="0"/>
              <a:t>6.p. o kom, o čem?.................    ............................</a:t>
            </a:r>
          </a:p>
          <a:p>
            <a:pPr>
              <a:spcBef>
                <a:spcPct val="50000"/>
              </a:spcBef>
            </a:pPr>
            <a:r>
              <a:rPr lang="cs-CZ" sz="2800" dirty="0"/>
              <a:t>7.p. s kým, čím? ……………...   ……………………</a:t>
            </a:r>
          </a:p>
          <a:p>
            <a:pPr>
              <a:spcBef>
                <a:spcPct val="50000"/>
              </a:spcBef>
            </a:pPr>
            <a:r>
              <a:rPr lang="cs-CZ" sz="1400" dirty="0"/>
              <a:t>               </a:t>
            </a:r>
            <a:r>
              <a:rPr lang="cs-CZ" sz="2800" dirty="0"/>
              <a:t>       </a:t>
            </a:r>
            <a:endParaRPr lang="cs-CZ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8313" y="260350"/>
            <a:ext cx="8229600" cy="1143000"/>
          </a:xfrm>
          <a:prstGeom prst="rect">
            <a:avLst/>
          </a:prstGeom>
          <a:solidFill>
            <a:srgbClr val="FF66CC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 podstatných jmen rodu středního </a:t>
            </a:r>
            <a:r>
              <a:rPr kumimoji="0" lang="cs-CZ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vyber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ta, která se skloňují podle vzoru město </a:t>
            </a:r>
            <a:r>
              <a:rPr kumimoji="0" lang="cs-CZ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umísti  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</a:t>
            </a:r>
            <a:r>
              <a:rPr kumimoji="0" lang="cs-CZ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do tabulky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VZOR MĚSTO</a:t>
            </a:r>
          </a:p>
        </p:txBody>
      </p:sp>
      <p:graphicFrame>
        <p:nvGraphicFramePr>
          <p:cNvPr id="4" name="Group 56"/>
          <p:cNvGraphicFramePr>
            <a:graphicFrameLocks/>
          </p:cNvGraphicFramePr>
          <p:nvPr/>
        </p:nvGraphicFramePr>
        <p:xfrm>
          <a:off x="611188" y="2205038"/>
          <a:ext cx="4038600" cy="4266249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kružítko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pravítko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kladivo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peříčko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letadlo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žihadlo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číslo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světlo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chodidlo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písmeno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5364163" y="16287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kolo</a:t>
            </a: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7812088" y="1773238"/>
            <a:ext cx="108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slovo</a:t>
            </a:r>
          </a:p>
        </p:txBody>
      </p:sp>
      <p:sp>
        <p:nvSpPr>
          <p:cNvPr id="7" name="Text Box 32"/>
          <p:cNvSpPr txBox="1">
            <a:spLocks noChangeArrowheads="1"/>
          </p:cNvSpPr>
          <p:nvPr/>
        </p:nvSpPr>
        <p:spPr bwMode="auto">
          <a:xfrm>
            <a:off x="5435600" y="2636838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kladivo</a:t>
            </a:r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5292725" y="3213100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peříčko</a:t>
            </a: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6659563" y="3284538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letadlo</a:t>
            </a: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7308850" y="227647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pravítko</a:t>
            </a: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5867400" y="2060575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kružítko</a:t>
            </a: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7991475" y="32131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ovoce</a:t>
            </a: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auto">
          <a:xfrm>
            <a:off x="6588125" y="1557338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slunce</a:t>
            </a:r>
          </a:p>
        </p:txBody>
      </p:sp>
      <p:sp>
        <p:nvSpPr>
          <p:cNvPr id="14" name="Text Box 39"/>
          <p:cNvSpPr txBox="1">
            <a:spLocks noChangeArrowheads="1"/>
          </p:cNvSpPr>
          <p:nvPr/>
        </p:nvSpPr>
        <p:spPr bwMode="auto">
          <a:xfrm>
            <a:off x="5724525" y="3716338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štěně</a:t>
            </a: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6948488" y="278130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/>
              <a:t>stavení</a:t>
            </a:r>
            <a:endParaRPr lang="cs-CZ" sz="2400" b="1" dirty="0"/>
          </a:p>
        </p:txBody>
      </p:sp>
      <p:sp>
        <p:nvSpPr>
          <p:cNvPr id="16" name="Text Box 41"/>
          <p:cNvSpPr txBox="1">
            <a:spLocks noChangeArrowheads="1"/>
          </p:cNvSpPr>
          <p:nvPr/>
        </p:nvSpPr>
        <p:spPr bwMode="auto">
          <a:xfrm>
            <a:off x="6732588" y="393382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žihadlo</a:t>
            </a:r>
          </a:p>
        </p:txBody>
      </p:sp>
      <p:sp>
        <p:nvSpPr>
          <p:cNvPr id="17" name="Text Box 42"/>
          <p:cNvSpPr txBox="1">
            <a:spLocks noChangeArrowheads="1"/>
          </p:cNvSpPr>
          <p:nvPr/>
        </p:nvSpPr>
        <p:spPr bwMode="auto">
          <a:xfrm>
            <a:off x="5148263" y="4221163"/>
            <a:ext cx="1439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/>
              <a:t>Letiště</a:t>
            </a:r>
          </a:p>
          <a:p>
            <a:pPr>
              <a:spcBef>
                <a:spcPct val="50000"/>
              </a:spcBef>
            </a:pPr>
            <a:endParaRPr lang="cs-CZ" sz="2400" b="1" dirty="0"/>
          </a:p>
        </p:txBody>
      </p:sp>
      <p:sp>
        <p:nvSpPr>
          <p:cNvPr id="18" name="Text Box 43"/>
          <p:cNvSpPr txBox="1">
            <a:spLocks noChangeArrowheads="1"/>
          </p:cNvSpPr>
          <p:nvPr/>
        </p:nvSpPr>
        <p:spPr bwMode="auto">
          <a:xfrm>
            <a:off x="7885113" y="3716338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hřiště</a:t>
            </a:r>
          </a:p>
        </p:txBody>
      </p:sp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7488238" y="4365625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/>
              <a:t>hříbátko</a:t>
            </a:r>
            <a:endParaRPr lang="cs-CZ" sz="2400" b="1" dirty="0"/>
          </a:p>
        </p:txBody>
      </p:sp>
      <p:sp>
        <p:nvSpPr>
          <p:cNvPr id="20" name="Text Box 45"/>
          <p:cNvSpPr txBox="1">
            <a:spLocks noChangeArrowheads="1"/>
          </p:cNvSpPr>
          <p:nvPr/>
        </p:nvSpPr>
        <p:spPr bwMode="auto">
          <a:xfrm>
            <a:off x="7956550" y="4868863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ptáče</a:t>
            </a:r>
          </a:p>
        </p:txBody>
      </p:sp>
      <p:sp>
        <p:nvSpPr>
          <p:cNvPr id="21" name="Text Box 46"/>
          <p:cNvSpPr txBox="1">
            <a:spLocks noChangeArrowheads="1"/>
          </p:cNvSpPr>
          <p:nvPr/>
        </p:nvSpPr>
        <p:spPr bwMode="auto">
          <a:xfrm>
            <a:off x="6372225" y="4437063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číslo</a:t>
            </a:r>
          </a:p>
        </p:txBody>
      </p:sp>
      <p:sp>
        <p:nvSpPr>
          <p:cNvPr id="22" name="Text Box 47"/>
          <p:cNvSpPr txBox="1">
            <a:spLocks noChangeArrowheads="1"/>
          </p:cNvSpPr>
          <p:nvPr/>
        </p:nvSpPr>
        <p:spPr bwMode="auto">
          <a:xfrm>
            <a:off x="5364163" y="4724400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oko</a:t>
            </a:r>
          </a:p>
        </p:txBody>
      </p:sp>
      <p:sp>
        <p:nvSpPr>
          <p:cNvPr id="23" name="Text Box 48"/>
          <p:cNvSpPr txBox="1">
            <a:spLocks noChangeArrowheads="1"/>
          </p:cNvSpPr>
          <p:nvPr/>
        </p:nvSpPr>
        <p:spPr bwMode="auto">
          <a:xfrm>
            <a:off x="6443663" y="4941888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podzemí</a:t>
            </a:r>
          </a:p>
        </p:txBody>
      </p:sp>
      <p:sp>
        <p:nvSpPr>
          <p:cNvPr id="24" name="Text Box 49"/>
          <p:cNvSpPr txBox="1">
            <a:spLocks noChangeArrowheads="1"/>
          </p:cNvSpPr>
          <p:nvPr/>
        </p:nvSpPr>
        <p:spPr bwMode="auto">
          <a:xfrm>
            <a:off x="5632450" y="5392738"/>
            <a:ext cx="1387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1800"/>
          </a:p>
        </p:txBody>
      </p:sp>
      <p:sp>
        <p:nvSpPr>
          <p:cNvPr id="25" name="Text Box 50"/>
          <p:cNvSpPr txBox="1">
            <a:spLocks noChangeArrowheads="1"/>
          </p:cNvSpPr>
          <p:nvPr/>
        </p:nvSpPr>
        <p:spPr bwMode="auto">
          <a:xfrm>
            <a:off x="5219700" y="5229225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světlo</a:t>
            </a:r>
          </a:p>
        </p:txBody>
      </p:sp>
      <p:sp>
        <p:nvSpPr>
          <p:cNvPr id="26" name="Text Box 51"/>
          <p:cNvSpPr txBox="1">
            <a:spLocks noChangeArrowheads="1"/>
          </p:cNvSpPr>
          <p:nvPr/>
        </p:nvSpPr>
        <p:spPr bwMode="auto">
          <a:xfrm>
            <a:off x="6443663" y="5589588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kino</a:t>
            </a:r>
          </a:p>
        </p:txBody>
      </p:sp>
      <p:sp>
        <p:nvSpPr>
          <p:cNvPr id="27" name="Text Box 52"/>
          <p:cNvSpPr txBox="1">
            <a:spLocks noChangeArrowheads="1"/>
          </p:cNvSpPr>
          <p:nvPr/>
        </p:nvSpPr>
        <p:spPr bwMode="auto">
          <a:xfrm>
            <a:off x="7308850" y="5373688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chodidlo</a:t>
            </a:r>
          </a:p>
        </p:txBody>
      </p:sp>
      <p:sp>
        <p:nvSpPr>
          <p:cNvPr id="28" name="Text Box 53"/>
          <p:cNvSpPr txBox="1">
            <a:spLocks noChangeArrowheads="1"/>
          </p:cNvSpPr>
          <p:nvPr/>
        </p:nvSpPr>
        <p:spPr bwMode="auto">
          <a:xfrm>
            <a:off x="7235825" y="6021388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písmeno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5795963" y="6237288"/>
            <a:ext cx="1366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cukroví</a:t>
            </a:r>
          </a:p>
        </p:txBody>
      </p:sp>
      <p:sp>
        <p:nvSpPr>
          <p:cNvPr id="30" name="Text Box 55"/>
          <p:cNvSpPr txBox="1">
            <a:spLocks noChangeArrowheads="1"/>
          </p:cNvSpPr>
          <p:nvPr/>
        </p:nvSpPr>
        <p:spPr bwMode="auto">
          <a:xfrm>
            <a:off x="5508625" y="5805488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kotě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51520" y="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8424862" cy="579438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Skloňuj</a:t>
            </a:r>
            <a:r>
              <a:rPr lang="cs-CZ"/>
              <a:t> podstatná jména podle vzoru město: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8313" y="1268413"/>
            <a:ext cx="8135937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1.p. kdo, co? </a:t>
            </a:r>
            <a:r>
              <a:rPr lang="cs-CZ" sz="2800" dirty="0" smtClean="0"/>
              <a:t>........tykadlo...   ............kolo.......</a:t>
            </a:r>
            <a:endParaRPr lang="cs-CZ" sz="2800" dirty="0"/>
          </a:p>
          <a:p>
            <a:pPr>
              <a:spcBef>
                <a:spcPct val="50000"/>
              </a:spcBef>
            </a:pPr>
            <a:r>
              <a:rPr lang="cs-CZ" sz="2800" dirty="0"/>
              <a:t>2.p. koho, čeho? </a:t>
            </a:r>
            <a:r>
              <a:rPr lang="cs-CZ" sz="2800" dirty="0" smtClean="0"/>
              <a:t>..tykadla…   ………….kola…...</a:t>
            </a:r>
            <a:endParaRPr lang="cs-CZ" sz="2800" dirty="0"/>
          </a:p>
          <a:p>
            <a:pPr>
              <a:spcBef>
                <a:spcPct val="50000"/>
              </a:spcBef>
            </a:pPr>
            <a:r>
              <a:rPr lang="cs-CZ" sz="2800" dirty="0"/>
              <a:t>3.p. komu, čemu? </a:t>
            </a:r>
            <a:r>
              <a:rPr lang="cs-CZ" sz="2800" dirty="0" smtClean="0"/>
              <a:t>…tykadlu..    ………kolu…..</a:t>
            </a:r>
            <a:endParaRPr lang="cs-CZ" sz="2800" dirty="0"/>
          </a:p>
          <a:p>
            <a:pPr>
              <a:spcBef>
                <a:spcPct val="50000"/>
              </a:spcBef>
            </a:pPr>
            <a:r>
              <a:rPr lang="cs-CZ" sz="2800" dirty="0"/>
              <a:t>4.p. koho, co? </a:t>
            </a:r>
            <a:r>
              <a:rPr lang="cs-CZ" sz="2800" dirty="0" smtClean="0"/>
              <a:t>…tykadlo…    …………kolo.</a:t>
            </a:r>
            <a:endParaRPr lang="cs-CZ" sz="2800" dirty="0"/>
          </a:p>
          <a:p>
            <a:pPr>
              <a:spcBef>
                <a:spcPct val="50000"/>
              </a:spcBef>
            </a:pPr>
            <a:r>
              <a:rPr lang="cs-CZ" sz="2800" dirty="0"/>
              <a:t>5.p. oslovujeme,</a:t>
            </a:r>
            <a:r>
              <a:rPr lang="cs-CZ" sz="1400" dirty="0"/>
              <a:t>               </a:t>
            </a:r>
          </a:p>
          <a:p>
            <a:pPr>
              <a:spcBef>
                <a:spcPct val="50000"/>
              </a:spcBef>
            </a:pPr>
            <a:r>
              <a:rPr lang="cs-CZ" sz="1400" dirty="0"/>
              <a:t>               </a:t>
            </a:r>
            <a:r>
              <a:rPr lang="cs-CZ" sz="2800" dirty="0"/>
              <a:t>voláme </a:t>
            </a:r>
            <a:r>
              <a:rPr lang="cs-CZ" sz="2800" dirty="0" smtClean="0"/>
              <a:t>    ……tykadlo.        ………kolo...</a:t>
            </a:r>
            <a:endParaRPr lang="cs-CZ" sz="2800" dirty="0"/>
          </a:p>
          <a:p>
            <a:pPr>
              <a:spcBef>
                <a:spcPct val="50000"/>
              </a:spcBef>
            </a:pPr>
            <a:r>
              <a:rPr lang="cs-CZ" sz="2800" dirty="0"/>
              <a:t>6.p. o kom, o čem</a:t>
            </a:r>
            <a:r>
              <a:rPr lang="cs-CZ" sz="2800" dirty="0" smtClean="0"/>
              <a:t>?.  tykadle..........    ...kole....................</a:t>
            </a:r>
            <a:endParaRPr lang="cs-CZ" sz="2800" dirty="0"/>
          </a:p>
          <a:p>
            <a:pPr>
              <a:spcBef>
                <a:spcPct val="50000"/>
              </a:spcBef>
            </a:pPr>
            <a:r>
              <a:rPr lang="cs-CZ" sz="2800" dirty="0"/>
              <a:t>7.p. s kým, čím? </a:t>
            </a:r>
            <a:r>
              <a:rPr lang="cs-CZ" sz="2800" dirty="0" smtClean="0"/>
              <a:t>..tykadlem..   </a:t>
            </a:r>
            <a:r>
              <a:rPr lang="cs-CZ" sz="2800" smtClean="0"/>
              <a:t>…kolem……</a:t>
            </a:r>
            <a:endParaRPr lang="cs-CZ" sz="2800" dirty="0"/>
          </a:p>
          <a:p>
            <a:pPr>
              <a:spcBef>
                <a:spcPct val="50000"/>
              </a:spcBef>
            </a:pPr>
            <a:r>
              <a:rPr lang="cs-CZ" sz="1400" dirty="0"/>
              <a:t>               </a:t>
            </a:r>
            <a:r>
              <a:rPr lang="cs-CZ" sz="2800" dirty="0"/>
              <a:t>       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455</Words>
  <Application>Microsoft Office PowerPoint</Application>
  <PresentationFormat>Předvádění na obrazovce (4:3)</PresentationFormat>
  <Paragraphs>135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2013-04-01T12:28:08Z</dcterms:created>
  <dcterms:modified xsi:type="dcterms:W3CDTF">2013-09-22T16:26:47Z</dcterms:modified>
</cp:coreProperties>
</file>