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66B24-2011-46EC-A9E6-0C4488A3EE7C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61204-BDB2-4ABE-B871-2DCFF3D31D7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66B24-2011-46EC-A9E6-0C4488A3EE7C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61204-BDB2-4ABE-B871-2DCFF3D31D7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66B24-2011-46EC-A9E6-0C4488A3EE7C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61204-BDB2-4ABE-B871-2DCFF3D31D7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66B24-2011-46EC-A9E6-0C4488A3EE7C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61204-BDB2-4ABE-B871-2DCFF3D31D7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66B24-2011-46EC-A9E6-0C4488A3EE7C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61204-BDB2-4ABE-B871-2DCFF3D31D7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66B24-2011-46EC-A9E6-0C4488A3EE7C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61204-BDB2-4ABE-B871-2DCFF3D31D7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66B24-2011-46EC-A9E6-0C4488A3EE7C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61204-BDB2-4ABE-B871-2DCFF3D31D7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66B24-2011-46EC-A9E6-0C4488A3EE7C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61204-BDB2-4ABE-B871-2DCFF3D31D7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66B24-2011-46EC-A9E6-0C4488A3EE7C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61204-BDB2-4ABE-B871-2DCFF3D31D7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66B24-2011-46EC-A9E6-0C4488A3EE7C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61204-BDB2-4ABE-B871-2DCFF3D31D7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66B24-2011-46EC-A9E6-0C4488A3EE7C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61204-BDB2-4ABE-B871-2DCFF3D31D7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C66B24-2011-46EC-A9E6-0C4488A3EE7C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D61204-BDB2-4ABE-B871-2DCFF3D31D7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wmf"/><Relationship Id="rId5" Type="http://schemas.openxmlformats.org/officeDocument/2006/relationships/image" Target="../media/image9.png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wmf"/><Relationship Id="rId5" Type="http://schemas.openxmlformats.org/officeDocument/2006/relationships/image" Target="../media/image9.png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957482" y="4005064"/>
            <a:ext cx="5400600" cy="128132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4400" dirty="0" smtClean="0">
              <a:solidFill>
                <a:schemeClr val="tx1"/>
              </a:solidFill>
            </a:endParaRPr>
          </a:p>
          <a:p>
            <a:pPr algn="ctr"/>
            <a:r>
              <a:rPr lang="cs-CZ" sz="4400" dirty="0" smtClean="0">
                <a:solidFill>
                  <a:schemeClr val="tx1"/>
                </a:solidFill>
              </a:rPr>
              <a:t>Vzor </a:t>
            </a:r>
            <a:r>
              <a:rPr lang="cs-CZ" sz="4400" dirty="0" smtClean="0">
                <a:solidFill>
                  <a:schemeClr val="tx1"/>
                </a:solidFill>
              </a:rPr>
              <a:t>moře</a:t>
            </a:r>
          </a:p>
          <a:p>
            <a:pPr algn="ctr"/>
            <a:endParaRPr lang="cs-CZ" sz="4400" dirty="0">
              <a:solidFill>
                <a:schemeClr val="tx1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1785918" y="2132856"/>
            <a:ext cx="5760640" cy="165618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40"/>
            <a:ext cx="8713093" cy="1684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ovéPole 6"/>
          <p:cNvSpPr txBox="1"/>
          <p:nvPr/>
        </p:nvSpPr>
        <p:spPr>
          <a:xfrm>
            <a:off x="1812326" y="2428868"/>
            <a:ext cx="568863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6600" dirty="0"/>
              <a:t>Č</a:t>
            </a:r>
            <a:r>
              <a:rPr lang="cs-CZ" sz="6600" dirty="0" smtClean="0"/>
              <a:t>eský jazyk</a:t>
            </a:r>
            <a:endParaRPr lang="cs-CZ" sz="6600" dirty="0"/>
          </a:p>
        </p:txBody>
      </p:sp>
      <p:sp>
        <p:nvSpPr>
          <p:cNvPr id="9" name="TextovéPole 6"/>
          <p:cNvSpPr txBox="1"/>
          <p:nvPr/>
        </p:nvSpPr>
        <p:spPr>
          <a:xfrm>
            <a:off x="0" y="5715016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dirty="0" smtClean="0"/>
              <a:t>Mgr. Renáta Slámová</a:t>
            </a:r>
          </a:p>
          <a:p>
            <a:pPr algn="ctr"/>
            <a:r>
              <a:rPr lang="cs-CZ" dirty="0" smtClean="0"/>
              <a:t>ZŠ Jenišovice</a:t>
            </a:r>
          </a:p>
          <a:p>
            <a:pPr algn="ctr"/>
            <a:r>
              <a:rPr lang="cs-CZ" smtClean="0"/>
              <a:t>VY_32_INOVACE_227</a:t>
            </a:r>
            <a:endParaRPr lang="cs-CZ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2195736" y="404664"/>
            <a:ext cx="4104456" cy="1224136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1844824"/>
            <a:ext cx="3996505" cy="4653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1916832"/>
            <a:ext cx="4139952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ovéPole 13"/>
          <p:cNvSpPr txBox="1"/>
          <p:nvPr/>
        </p:nvSpPr>
        <p:spPr>
          <a:xfrm>
            <a:off x="2339752" y="476672"/>
            <a:ext cx="37444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dirty="0" smtClean="0"/>
              <a:t>Vzor moře</a:t>
            </a:r>
            <a:endParaRPr lang="cs-CZ" sz="5400" dirty="0"/>
          </a:p>
        </p:txBody>
      </p:sp>
      <p:pic>
        <p:nvPicPr>
          <p:cNvPr id="1028" name="Picture 4" descr="C:\Documents and Settings\Admin\Local Settings\Temporary Internet Files\Content.IE5\1V59TOP5\MP900403289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88224" y="332656"/>
            <a:ext cx="1979712" cy="1319293"/>
          </a:xfrm>
          <a:prstGeom prst="rect">
            <a:avLst/>
          </a:prstGeom>
          <a:noFill/>
        </p:spPr>
      </p:pic>
      <p:pic>
        <p:nvPicPr>
          <p:cNvPr id="1029" name="Picture 5" descr="C:\Documents and Settings\Admin\Local Settings\Temporary Internet Files\Content.IE5\O5EM361I\MP900446586[1]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1560" y="260648"/>
            <a:ext cx="1215410" cy="15693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aoblený obdélník 2"/>
          <p:cNvSpPr/>
          <p:nvPr/>
        </p:nvSpPr>
        <p:spPr>
          <a:xfrm>
            <a:off x="179512" y="404664"/>
            <a:ext cx="6048672" cy="122413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179512" y="548680"/>
            <a:ext cx="63367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Najdi slova, která se skloňují podle vzoru moře. Najdi k nim obrázky:</a:t>
            </a:r>
            <a:endParaRPr lang="cs-CZ" dirty="0"/>
          </a:p>
        </p:txBody>
      </p:sp>
      <p:sp>
        <p:nvSpPr>
          <p:cNvPr id="4" name="Elipsa 3"/>
          <p:cNvSpPr/>
          <p:nvPr/>
        </p:nvSpPr>
        <p:spPr>
          <a:xfrm>
            <a:off x="323528" y="3068960"/>
            <a:ext cx="1152128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tele</a:t>
            </a:r>
            <a:endParaRPr lang="cs-CZ" dirty="0"/>
          </a:p>
        </p:txBody>
      </p:sp>
      <p:sp>
        <p:nvSpPr>
          <p:cNvPr id="5" name="Elipsa 4"/>
          <p:cNvSpPr/>
          <p:nvPr/>
        </p:nvSpPr>
        <p:spPr>
          <a:xfrm>
            <a:off x="1691680" y="2996952"/>
            <a:ext cx="1224136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období</a:t>
            </a:r>
            <a:endParaRPr lang="cs-CZ" dirty="0"/>
          </a:p>
        </p:txBody>
      </p:sp>
      <p:sp>
        <p:nvSpPr>
          <p:cNvPr id="6" name="Elipsa 5"/>
          <p:cNvSpPr/>
          <p:nvPr/>
        </p:nvSpPr>
        <p:spPr>
          <a:xfrm>
            <a:off x="3059832" y="3068960"/>
            <a:ext cx="1152128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koště</a:t>
            </a:r>
            <a:endParaRPr lang="cs-CZ" dirty="0"/>
          </a:p>
        </p:txBody>
      </p:sp>
      <p:sp>
        <p:nvSpPr>
          <p:cNvPr id="7" name="Elipsa 6"/>
          <p:cNvSpPr/>
          <p:nvPr/>
        </p:nvSpPr>
        <p:spPr>
          <a:xfrm>
            <a:off x="3275856" y="4005064"/>
            <a:ext cx="1152128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hřiště</a:t>
            </a:r>
            <a:endParaRPr lang="cs-CZ" dirty="0"/>
          </a:p>
        </p:txBody>
      </p:sp>
      <p:sp>
        <p:nvSpPr>
          <p:cNvPr id="8" name="Elipsa 7"/>
          <p:cNvSpPr/>
          <p:nvPr/>
        </p:nvSpPr>
        <p:spPr>
          <a:xfrm>
            <a:off x="1835696" y="3933056"/>
            <a:ext cx="1152128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proutí</a:t>
            </a:r>
            <a:endParaRPr lang="cs-CZ" dirty="0"/>
          </a:p>
        </p:txBody>
      </p:sp>
      <p:sp>
        <p:nvSpPr>
          <p:cNvPr id="9" name="Elipsa 8"/>
          <p:cNvSpPr/>
          <p:nvPr/>
        </p:nvSpPr>
        <p:spPr>
          <a:xfrm>
            <a:off x="395536" y="3933056"/>
            <a:ext cx="1296144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zrcátko</a:t>
            </a:r>
            <a:endParaRPr lang="cs-CZ" dirty="0"/>
          </a:p>
        </p:txBody>
      </p:sp>
      <p:sp>
        <p:nvSpPr>
          <p:cNvPr id="10" name="Elipsa 9"/>
          <p:cNvSpPr/>
          <p:nvPr/>
        </p:nvSpPr>
        <p:spPr>
          <a:xfrm>
            <a:off x="3131840" y="4941168"/>
            <a:ext cx="1152128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lože</a:t>
            </a:r>
            <a:endParaRPr lang="cs-CZ" dirty="0"/>
          </a:p>
        </p:txBody>
      </p:sp>
      <p:sp>
        <p:nvSpPr>
          <p:cNvPr id="11" name="Elipsa 10"/>
          <p:cNvSpPr/>
          <p:nvPr/>
        </p:nvSpPr>
        <p:spPr>
          <a:xfrm>
            <a:off x="1763688" y="4941168"/>
            <a:ext cx="1152128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kolo</a:t>
            </a:r>
            <a:endParaRPr lang="cs-CZ" dirty="0"/>
          </a:p>
        </p:txBody>
      </p:sp>
      <p:sp>
        <p:nvSpPr>
          <p:cNvPr id="12" name="Elipsa 11"/>
          <p:cNvSpPr/>
          <p:nvPr/>
        </p:nvSpPr>
        <p:spPr>
          <a:xfrm>
            <a:off x="323528" y="4941168"/>
            <a:ext cx="1152128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vejce</a:t>
            </a:r>
            <a:endParaRPr lang="cs-CZ" dirty="0"/>
          </a:p>
        </p:txBody>
      </p:sp>
      <p:sp>
        <p:nvSpPr>
          <p:cNvPr id="13" name="Elipsa 12"/>
          <p:cNvSpPr/>
          <p:nvPr/>
        </p:nvSpPr>
        <p:spPr>
          <a:xfrm>
            <a:off x="2987824" y="5949280"/>
            <a:ext cx="1152128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trny</a:t>
            </a:r>
            <a:endParaRPr lang="cs-CZ" dirty="0"/>
          </a:p>
        </p:txBody>
      </p:sp>
      <p:sp>
        <p:nvSpPr>
          <p:cNvPr id="14" name="Elipsa 13"/>
          <p:cNvSpPr/>
          <p:nvPr/>
        </p:nvSpPr>
        <p:spPr>
          <a:xfrm>
            <a:off x="1619672" y="5949280"/>
            <a:ext cx="1152128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slunce</a:t>
            </a:r>
            <a:endParaRPr lang="cs-CZ" dirty="0"/>
          </a:p>
        </p:txBody>
      </p:sp>
      <p:sp>
        <p:nvSpPr>
          <p:cNvPr id="15" name="Elipsa 14"/>
          <p:cNvSpPr/>
          <p:nvPr/>
        </p:nvSpPr>
        <p:spPr>
          <a:xfrm>
            <a:off x="251520" y="5877272"/>
            <a:ext cx="1152128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hříbě</a:t>
            </a:r>
            <a:endParaRPr lang="cs-CZ" dirty="0"/>
          </a:p>
        </p:txBody>
      </p:sp>
      <p:pic>
        <p:nvPicPr>
          <p:cNvPr id="2050" name="Picture 2" descr="C:\Documents and Settings\Admin\Local Settings\Temporary Internet Files\Content.IE5\1V59TOP5\MP900422745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1" y="2924944"/>
            <a:ext cx="1368152" cy="1951236"/>
          </a:xfrm>
          <a:prstGeom prst="rect">
            <a:avLst/>
          </a:prstGeom>
          <a:noFill/>
        </p:spPr>
      </p:pic>
      <p:pic>
        <p:nvPicPr>
          <p:cNvPr id="2051" name="Picture 3" descr="C:\Documents and Settings\Admin\Local Settings\Temporary Internet Files\Content.IE5\Y9XAWY88\MP900439305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5445224"/>
            <a:ext cx="1256184" cy="837456"/>
          </a:xfrm>
          <a:prstGeom prst="rect">
            <a:avLst/>
          </a:prstGeom>
          <a:noFill/>
        </p:spPr>
      </p:pic>
      <p:pic>
        <p:nvPicPr>
          <p:cNvPr id="2052" name="Picture 4" descr="C:\Documents and Settings\Admin\Local Settings\Temporary Internet Files\Content.IE5\O5EM361I\MC900445017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32040" y="2204864"/>
            <a:ext cx="1008112" cy="1305469"/>
          </a:xfrm>
          <a:prstGeom prst="rect">
            <a:avLst/>
          </a:prstGeom>
          <a:noFill/>
        </p:spPr>
      </p:pic>
      <p:pic>
        <p:nvPicPr>
          <p:cNvPr id="2053" name="Picture 5" descr="C:\Documents and Settings\Admin\Local Settings\Temporary Internet Files\Content.IE5\VLD3FGHW\MC900440405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64088" y="3645024"/>
            <a:ext cx="1368152" cy="1368152"/>
          </a:xfrm>
          <a:prstGeom prst="rect">
            <a:avLst/>
          </a:prstGeom>
          <a:noFill/>
        </p:spPr>
      </p:pic>
      <p:pic>
        <p:nvPicPr>
          <p:cNvPr id="2054" name="Picture 6" descr="C:\Documents and Settings\Admin\Local Settings\Temporary Internet Files\Content.IE5\O5EM361I\MC900440522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660232" y="5229200"/>
            <a:ext cx="1828800" cy="12922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aoblený obdélník 2"/>
          <p:cNvSpPr/>
          <p:nvPr/>
        </p:nvSpPr>
        <p:spPr>
          <a:xfrm>
            <a:off x="323528" y="332656"/>
            <a:ext cx="6624736" cy="1152128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539552" y="548680"/>
            <a:ext cx="59046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Slova, která se skloňují podle vzoru moře vybarvi zeleně.</a:t>
            </a:r>
            <a:endParaRPr lang="cs-CZ" dirty="0"/>
          </a:p>
        </p:txBody>
      </p:sp>
      <p:graphicFrame>
        <p:nvGraphicFramePr>
          <p:cNvPr id="8" name="Tabulka 7"/>
          <p:cNvGraphicFramePr>
            <a:graphicFrameLocks noGrp="1"/>
          </p:cNvGraphicFramePr>
          <p:nvPr/>
        </p:nvGraphicFramePr>
        <p:xfrm>
          <a:off x="827584" y="2420888"/>
          <a:ext cx="6096000" cy="3976216"/>
        </p:xfrm>
        <a:graphic>
          <a:graphicData uri="http://schemas.openxmlformats.org/drawingml/2006/table">
            <a:tbl>
              <a:tblPr bandRow="1">
                <a:tableStyleId>{073A0DAA-6AF3-43AB-8588-CEC1D06C72B9}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994054">
                <a:tc>
                  <a:txBody>
                    <a:bodyPr/>
                    <a:lstStyle/>
                    <a:p>
                      <a:endParaRPr lang="cs-CZ" dirty="0" smtClean="0"/>
                    </a:p>
                    <a:p>
                      <a:r>
                        <a:rPr lang="cs-CZ" dirty="0" smtClean="0"/>
                        <a:t>schodiště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 smtClean="0"/>
                    </a:p>
                    <a:p>
                      <a:r>
                        <a:rPr lang="cs-CZ" dirty="0" smtClean="0"/>
                        <a:t>kolo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 smtClean="0"/>
                    </a:p>
                    <a:p>
                      <a:r>
                        <a:rPr lang="cs-CZ" dirty="0" smtClean="0"/>
                        <a:t>vejce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 smtClean="0"/>
                    </a:p>
                    <a:p>
                      <a:r>
                        <a:rPr lang="cs-CZ" dirty="0" smtClean="0"/>
                        <a:t>letadlo</a:t>
                      </a:r>
                      <a:endParaRPr lang="cs-CZ" dirty="0"/>
                    </a:p>
                  </a:txBody>
                  <a:tcPr/>
                </a:tc>
              </a:tr>
              <a:tr h="994054">
                <a:tc>
                  <a:txBody>
                    <a:bodyPr/>
                    <a:lstStyle/>
                    <a:p>
                      <a:endParaRPr lang="cs-CZ" dirty="0" smtClean="0"/>
                    </a:p>
                    <a:p>
                      <a:r>
                        <a:rPr lang="cs-CZ" dirty="0" smtClean="0"/>
                        <a:t>zábradlí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 smtClean="0"/>
                    </a:p>
                    <a:p>
                      <a:r>
                        <a:rPr lang="cs-CZ" dirty="0" smtClean="0"/>
                        <a:t>hřiště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 smtClean="0"/>
                    </a:p>
                    <a:p>
                      <a:r>
                        <a:rPr lang="cs-CZ" dirty="0" smtClean="0"/>
                        <a:t>bláto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 smtClean="0"/>
                    </a:p>
                    <a:p>
                      <a:r>
                        <a:rPr lang="cs-CZ" dirty="0" smtClean="0"/>
                        <a:t>ohniště</a:t>
                      </a:r>
                      <a:endParaRPr lang="cs-CZ" dirty="0"/>
                    </a:p>
                  </a:txBody>
                  <a:tcPr/>
                </a:tc>
              </a:tr>
              <a:tr h="994054">
                <a:tc>
                  <a:txBody>
                    <a:bodyPr/>
                    <a:lstStyle/>
                    <a:p>
                      <a:endParaRPr lang="cs-CZ" dirty="0" smtClean="0"/>
                    </a:p>
                    <a:p>
                      <a:r>
                        <a:rPr lang="cs-CZ" dirty="0" smtClean="0"/>
                        <a:t>bydliště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 smtClean="0"/>
                    </a:p>
                    <a:p>
                      <a:r>
                        <a:rPr lang="cs-CZ" dirty="0" smtClean="0"/>
                        <a:t>Pravítko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 smtClean="0"/>
                    </a:p>
                    <a:p>
                      <a:r>
                        <a:rPr lang="cs-CZ" dirty="0" smtClean="0"/>
                        <a:t>kluziště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 smtClean="0"/>
                    </a:p>
                    <a:p>
                      <a:r>
                        <a:rPr lang="cs-CZ" dirty="0" smtClean="0"/>
                        <a:t>zvíře</a:t>
                      </a:r>
                      <a:endParaRPr lang="cs-CZ" dirty="0"/>
                    </a:p>
                  </a:txBody>
                  <a:tcPr/>
                </a:tc>
              </a:tr>
              <a:tr h="994054">
                <a:tc>
                  <a:txBody>
                    <a:bodyPr/>
                    <a:lstStyle/>
                    <a:p>
                      <a:endParaRPr lang="cs-CZ" dirty="0" smtClean="0"/>
                    </a:p>
                    <a:p>
                      <a:r>
                        <a:rPr lang="cs-CZ" dirty="0" smtClean="0"/>
                        <a:t>kružítko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 smtClean="0"/>
                    </a:p>
                    <a:p>
                      <a:r>
                        <a:rPr lang="cs-CZ" dirty="0" smtClean="0"/>
                        <a:t>cvičiště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 smtClean="0"/>
                    </a:p>
                    <a:p>
                      <a:r>
                        <a:rPr lang="cs-CZ" dirty="0" smtClean="0"/>
                        <a:t>stavení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 smtClean="0"/>
                    </a:p>
                    <a:p>
                      <a:r>
                        <a:rPr lang="cs-CZ" dirty="0" smtClean="0"/>
                        <a:t>pískoviště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aoblený obdélník 2"/>
          <p:cNvSpPr/>
          <p:nvPr/>
        </p:nvSpPr>
        <p:spPr>
          <a:xfrm>
            <a:off x="179512" y="404664"/>
            <a:ext cx="6048672" cy="122413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179512" y="548680"/>
            <a:ext cx="63367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Najdi slova, která se skloňují podle vzoru moře. Najdi k nim obrázky:</a:t>
            </a:r>
            <a:endParaRPr lang="cs-CZ" dirty="0"/>
          </a:p>
        </p:txBody>
      </p:sp>
      <p:sp>
        <p:nvSpPr>
          <p:cNvPr id="4" name="Elipsa 3"/>
          <p:cNvSpPr/>
          <p:nvPr/>
        </p:nvSpPr>
        <p:spPr>
          <a:xfrm>
            <a:off x="323528" y="3068960"/>
            <a:ext cx="1152128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tele</a:t>
            </a:r>
            <a:endParaRPr lang="cs-CZ" dirty="0"/>
          </a:p>
        </p:txBody>
      </p:sp>
      <p:sp>
        <p:nvSpPr>
          <p:cNvPr id="5" name="Elipsa 4"/>
          <p:cNvSpPr/>
          <p:nvPr/>
        </p:nvSpPr>
        <p:spPr>
          <a:xfrm>
            <a:off x="1691680" y="2996952"/>
            <a:ext cx="1224136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období</a:t>
            </a:r>
            <a:endParaRPr lang="cs-CZ" dirty="0"/>
          </a:p>
        </p:txBody>
      </p:sp>
      <p:sp>
        <p:nvSpPr>
          <p:cNvPr id="6" name="Elipsa 5"/>
          <p:cNvSpPr/>
          <p:nvPr/>
        </p:nvSpPr>
        <p:spPr>
          <a:xfrm>
            <a:off x="3059832" y="3068960"/>
            <a:ext cx="1152128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koště</a:t>
            </a:r>
            <a:endParaRPr lang="cs-CZ" dirty="0"/>
          </a:p>
        </p:txBody>
      </p:sp>
      <p:sp>
        <p:nvSpPr>
          <p:cNvPr id="7" name="Elipsa 6"/>
          <p:cNvSpPr/>
          <p:nvPr/>
        </p:nvSpPr>
        <p:spPr>
          <a:xfrm>
            <a:off x="3275856" y="4005064"/>
            <a:ext cx="1152128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hřiště</a:t>
            </a:r>
            <a:endParaRPr lang="cs-CZ" dirty="0"/>
          </a:p>
        </p:txBody>
      </p:sp>
      <p:sp>
        <p:nvSpPr>
          <p:cNvPr id="8" name="Elipsa 7"/>
          <p:cNvSpPr/>
          <p:nvPr/>
        </p:nvSpPr>
        <p:spPr>
          <a:xfrm>
            <a:off x="1835696" y="3933056"/>
            <a:ext cx="1152128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proutí</a:t>
            </a:r>
            <a:endParaRPr lang="cs-CZ" dirty="0"/>
          </a:p>
        </p:txBody>
      </p:sp>
      <p:sp>
        <p:nvSpPr>
          <p:cNvPr id="9" name="Elipsa 8"/>
          <p:cNvSpPr/>
          <p:nvPr/>
        </p:nvSpPr>
        <p:spPr>
          <a:xfrm>
            <a:off x="395536" y="3933056"/>
            <a:ext cx="1296144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zrcátko</a:t>
            </a:r>
            <a:endParaRPr lang="cs-CZ" dirty="0"/>
          </a:p>
        </p:txBody>
      </p:sp>
      <p:sp>
        <p:nvSpPr>
          <p:cNvPr id="10" name="Elipsa 9"/>
          <p:cNvSpPr/>
          <p:nvPr/>
        </p:nvSpPr>
        <p:spPr>
          <a:xfrm>
            <a:off x="3131840" y="4941168"/>
            <a:ext cx="1152128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lože</a:t>
            </a:r>
            <a:endParaRPr lang="cs-CZ" dirty="0"/>
          </a:p>
        </p:txBody>
      </p:sp>
      <p:sp>
        <p:nvSpPr>
          <p:cNvPr id="11" name="Elipsa 10"/>
          <p:cNvSpPr/>
          <p:nvPr/>
        </p:nvSpPr>
        <p:spPr>
          <a:xfrm>
            <a:off x="1763688" y="4941168"/>
            <a:ext cx="1152128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kolo</a:t>
            </a:r>
            <a:endParaRPr lang="cs-CZ" dirty="0"/>
          </a:p>
        </p:txBody>
      </p:sp>
      <p:sp>
        <p:nvSpPr>
          <p:cNvPr id="12" name="Elipsa 11"/>
          <p:cNvSpPr/>
          <p:nvPr/>
        </p:nvSpPr>
        <p:spPr>
          <a:xfrm>
            <a:off x="323528" y="4941168"/>
            <a:ext cx="1152128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vejce</a:t>
            </a:r>
            <a:endParaRPr lang="cs-CZ" dirty="0"/>
          </a:p>
        </p:txBody>
      </p:sp>
      <p:sp>
        <p:nvSpPr>
          <p:cNvPr id="13" name="Elipsa 12"/>
          <p:cNvSpPr/>
          <p:nvPr/>
        </p:nvSpPr>
        <p:spPr>
          <a:xfrm>
            <a:off x="2987824" y="5949280"/>
            <a:ext cx="1152128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trny</a:t>
            </a:r>
            <a:endParaRPr lang="cs-CZ" dirty="0"/>
          </a:p>
        </p:txBody>
      </p:sp>
      <p:sp>
        <p:nvSpPr>
          <p:cNvPr id="14" name="Elipsa 13"/>
          <p:cNvSpPr/>
          <p:nvPr/>
        </p:nvSpPr>
        <p:spPr>
          <a:xfrm>
            <a:off x="1619672" y="5949280"/>
            <a:ext cx="1152128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slunce</a:t>
            </a:r>
            <a:endParaRPr lang="cs-CZ" dirty="0"/>
          </a:p>
        </p:txBody>
      </p:sp>
      <p:sp>
        <p:nvSpPr>
          <p:cNvPr id="15" name="Elipsa 14"/>
          <p:cNvSpPr/>
          <p:nvPr/>
        </p:nvSpPr>
        <p:spPr>
          <a:xfrm>
            <a:off x="251520" y="5877272"/>
            <a:ext cx="1152128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hříbě</a:t>
            </a:r>
            <a:endParaRPr lang="cs-CZ" dirty="0"/>
          </a:p>
        </p:txBody>
      </p:sp>
      <p:pic>
        <p:nvPicPr>
          <p:cNvPr id="2050" name="Picture 2" descr="C:\Documents and Settings\Admin\Local Settings\Temporary Internet Files\Content.IE5\1V59TOP5\MP900422745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1" y="2924944"/>
            <a:ext cx="1368152" cy="1951236"/>
          </a:xfrm>
          <a:prstGeom prst="rect">
            <a:avLst/>
          </a:prstGeom>
          <a:noFill/>
        </p:spPr>
      </p:pic>
      <p:pic>
        <p:nvPicPr>
          <p:cNvPr id="2051" name="Picture 3" descr="C:\Documents and Settings\Admin\Local Settings\Temporary Internet Files\Content.IE5\Y9XAWY88\MP900439305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5445224"/>
            <a:ext cx="1256184" cy="837456"/>
          </a:xfrm>
          <a:prstGeom prst="rect">
            <a:avLst/>
          </a:prstGeom>
          <a:noFill/>
        </p:spPr>
      </p:pic>
      <p:pic>
        <p:nvPicPr>
          <p:cNvPr id="2052" name="Picture 4" descr="C:\Documents and Settings\Admin\Local Settings\Temporary Internet Files\Content.IE5\O5EM361I\MC900445017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32040" y="2204864"/>
            <a:ext cx="1008112" cy="1305469"/>
          </a:xfrm>
          <a:prstGeom prst="rect">
            <a:avLst/>
          </a:prstGeom>
          <a:noFill/>
        </p:spPr>
      </p:pic>
      <p:pic>
        <p:nvPicPr>
          <p:cNvPr id="2053" name="Picture 5" descr="C:\Documents and Settings\Admin\Local Settings\Temporary Internet Files\Content.IE5\VLD3FGHW\MC900440405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64088" y="3645024"/>
            <a:ext cx="1368152" cy="1368152"/>
          </a:xfrm>
          <a:prstGeom prst="rect">
            <a:avLst/>
          </a:prstGeom>
          <a:noFill/>
        </p:spPr>
      </p:pic>
      <p:pic>
        <p:nvPicPr>
          <p:cNvPr id="2054" name="Picture 6" descr="C:\Documents and Settings\Admin\Local Settings\Temporary Internet Files\Content.IE5\O5EM361I\MC900440522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660232" y="5229200"/>
            <a:ext cx="1828800" cy="1292225"/>
          </a:xfrm>
          <a:prstGeom prst="rect">
            <a:avLst/>
          </a:prstGeom>
          <a:noFill/>
        </p:spPr>
      </p:pic>
      <p:sp>
        <p:nvSpPr>
          <p:cNvPr id="22" name="Šipka doleva 21"/>
          <p:cNvSpPr/>
          <p:nvPr/>
        </p:nvSpPr>
        <p:spPr>
          <a:xfrm>
            <a:off x="4139952" y="3284984"/>
            <a:ext cx="576064" cy="2880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Šipka doleva 22"/>
          <p:cNvSpPr/>
          <p:nvPr/>
        </p:nvSpPr>
        <p:spPr>
          <a:xfrm>
            <a:off x="2411760" y="5949280"/>
            <a:ext cx="576064" cy="2880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Šipka doleva 23"/>
          <p:cNvSpPr/>
          <p:nvPr/>
        </p:nvSpPr>
        <p:spPr>
          <a:xfrm>
            <a:off x="4211960" y="4221088"/>
            <a:ext cx="576064" cy="2880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Šipka doleva 24"/>
          <p:cNvSpPr/>
          <p:nvPr/>
        </p:nvSpPr>
        <p:spPr>
          <a:xfrm>
            <a:off x="1259632" y="4941168"/>
            <a:ext cx="576064" cy="2880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Šipka doleva 25"/>
          <p:cNvSpPr/>
          <p:nvPr/>
        </p:nvSpPr>
        <p:spPr>
          <a:xfrm>
            <a:off x="4067944" y="5085184"/>
            <a:ext cx="576064" cy="2880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8" name="Přímá spojovací čára 27"/>
          <p:cNvCxnSpPr/>
          <p:nvPr/>
        </p:nvCxnSpPr>
        <p:spPr>
          <a:xfrm>
            <a:off x="4067944" y="3284984"/>
            <a:ext cx="3240360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ovací čára 29"/>
          <p:cNvCxnSpPr>
            <a:stCxn id="24" idx="0"/>
          </p:cNvCxnSpPr>
          <p:nvPr/>
        </p:nvCxnSpPr>
        <p:spPr>
          <a:xfrm>
            <a:off x="4355976" y="4221088"/>
            <a:ext cx="1512168" cy="12241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ovací čára 31"/>
          <p:cNvCxnSpPr/>
          <p:nvPr/>
        </p:nvCxnSpPr>
        <p:spPr>
          <a:xfrm flipV="1">
            <a:off x="1115616" y="3140968"/>
            <a:ext cx="4464496" cy="18722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ovací čára 33"/>
          <p:cNvCxnSpPr/>
          <p:nvPr/>
        </p:nvCxnSpPr>
        <p:spPr>
          <a:xfrm flipV="1">
            <a:off x="2555776" y="4365104"/>
            <a:ext cx="3024336" cy="18722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ovací čára 35"/>
          <p:cNvCxnSpPr>
            <a:stCxn id="10" idx="5"/>
          </p:cNvCxnSpPr>
          <p:nvPr/>
        </p:nvCxnSpPr>
        <p:spPr>
          <a:xfrm>
            <a:off x="4115243" y="5432869"/>
            <a:ext cx="2689005" cy="843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ovéPole 36"/>
          <p:cNvSpPr txBox="1"/>
          <p:nvPr/>
        </p:nvSpPr>
        <p:spPr>
          <a:xfrm>
            <a:off x="755576" y="0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Řešení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aoblený obdélník 2"/>
          <p:cNvSpPr/>
          <p:nvPr/>
        </p:nvSpPr>
        <p:spPr>
          <a:xfrm>
            <a:off x="323528" y="332656"/>
            <a:ext cx="6624736" cy="1152128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539552" y="548680"/>
            <a:ext cx="59046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Slova, která se skloňují podle vzoru moře vybarvi zeleně.</a:t>
            </a:r>
            <a:endParaRPr lang="cs-CZ" dirty="0"/>
          </a:p>
        </p:txBody>
      </p:sp>
      <p:graphicFrame>
        <p:nvGraphicFramePr>
          <p:cNvPr id="8" name="Tabulka 7"/>
          <p:cNvGraphicFramePr>
            <a:graphicFrameLocks noGrp="1"/>
          </p:cNvGraphicFramePr>
          <p:nvPr/>
        </p:nvGraphicFramePr>
        <p:xfrm>
          <a:off x="827584" y="2420888"/>
          <a:ext cx="6096000" cy="3976216"/>
        </p:xfrm>
        <a:graphic>
          <a:graphicData uri="http://schemas.openxmlformats.org/drawingml/2006/table">
            <a:tbl>
              <a:tblPr bandRow="1">
                <a:tableStyleId>{073A0DAA-6AF3-43AB-8588-CEC1D06C72B9}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994054">
                <a:tc>
                  <a:txBody>
                    <a:bodyPr/>
                    <a:lstStyle/>
                    <a:p>
                      <a:endParaRPr lang="cs-CZ" dirty="0" smtClean="0"/>
                    </a:p>
                    <a:p>
                      <a:r>
                        <a:rPr lang="cs-CZ" dirty="0" smtClean="0">
                          <a:solidFill>
                            <a:srgbClr val="00B050"/>
                          </a:solidFill>
                        </a:rPr>
                        <a:t>schodiště</a:t>
                      </a:r>
                      <a:endParaRPr lang="cs-CZ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 smtClean="0"/>
                    </a:p>
                    <a:p>
                      <a:r>
                        <a:rPr lang="cs-CZ" dirty="0" smtClean="0"/>
                        <a:t>kolo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 smtClean="0"/>
                    </a:p>
                    <a:p>
                      <a:r>
                        <a:rPr lang="cs-CZ" dirty="0" smtClean="0">
                          <a:solidFill>
                            <a:srgbClr val="00B050"/>
                          </a:solidFill>
                        </a:rPr>
                        <a:t>vejce</a:t>
                      </a:r>
                      <a:endParaRPr lang="cs-CZ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 smtClean="0"/>
                    </a:p>
                    <a:p>
                      <a:r>
                        <a:rPr lang="cs-CZ" dirty="0" smtClean="0"/>
                        <a:t>letadlo</a:t>
                      </a:r>
                      <a:endParaRPr lang="cs-CZ" dirty="0"/>
                    </a:p>
                  </a:txBody>
                  <a:tcPr/>
                </a:tc>
              </a:tr>
              <a:tr h="994054">
                <a:tc>
                  <a:txBody>
                    <a:bodyPr/>
                    <a:lstStyle/>
                    <a:p>
                      <a:endParaRPr lang="cs-CZ" dirty="0" smtClean="0"/>
                    </a:p>
                    <a:p>
                      <a:r>
                        <a:rPr lang="cs-CZ" dirty="0" smtClean="0"/>
                        <a:t>zábradlí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 smtClean="0"/>
                    </a:p>
                    <a:p>
                      <a:r>
                        <a:rPr lang="cs-CZ" dirty="0" smtClean="0">
                          <a:solidFill>
                            <a:srgbClr val="00B050"/>
                          </a:solidFill>
                        </a:rPr>
                        <a:t>hřiště</a:t>
                      </a:r>
                      <a:endParaRPr lang="cs-CZ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 smtClean="0"/>
                    </a:p>
                    <a:p>
                      <a:r>
                        <a:rPr lang="cs-CZ" dirty="0" smtClean="0"/>
                        <a:t>bláto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 smtClean="0"/>
                    </a:p>
                    <a:p>
                      <a:r>
                        <a:rPr lang="cs-CZ" dirty="0" smtClean="0">
                          <a:solidFill>
                            <a:srgbClr val="00B050"/>
                          </a:solidFill>
                        </a:rPr>
                        <a:t>ohniště</a:t>
                      </a:r>
                      <a:endParaRPr lang="cs-CZ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994054">
                <a:tc>
                  <a:txBody>
                    <a:bodyPr/>
                    <a:lstStyle/>
                    <a:p>
                      <a:endParaRPr lang="cs-CZ" dirty="0" smtClean="0"/>
                    </a:p>
                    <a:p>
                      <a:r>
                        <a:rPr lang="cs-CZ" dirty="0" smtClean="0">
                          <a:solidFill>
                            <a:srgbClr val="00B050"/>
                          </a:solidFill>
                        </a:rPr>
                        <a:t>bydliště</a:t>
                      </a:r>
                      <a:endParaRPr lang="cs-CZ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 smtClean="0"/>
                    </a:p>
                    <a:p>
                      <a:r>
                        <a:rPr lang="cs-CZ" dirty="0" smtClean="0"/>
                        <a:t>Pravítko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 smtClean="0"/>
                    </a:p>
                    <a:p>
                      <a:r>
                        <a:rPr lang="cs-CZ" dirty="0" smtClean="0">
                          <a:solidFill>
                            <a:srgbClr val="00B050"/>
                          </a:solidFill>
                        </a:rPr>
                        <a:t>kluziště</a:t>
                      </a:r>
                      <a:endParaRPr lang="cs-CZ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 smtClean="0"/>
                    </a:p>
                    <a:p>
                      <a:r>
                        <a:rPr lang="cs-CZ" dirty="0" smtClean="0"/>
                        <a:t>zvíře</a:t>
                      </a:r>
                      <a:endParaRPr lang="cs-CZ" dirty="0"/>
                    </a:p>
                  </a:txBody>
                  <a:tcPr/>
                </a:tc>
              </a:tr>
              <a:tr h="994054">
                <a:tc>
                  <a:txBody>
                    <a:bodyPr/>
                    <a:lstStyle/>
                    <a:p>
                      <a:endParaRPr lang="cs-CZ" dirty="0" smtClean="0"/>
                    </a:p>
                    <a:p>
                      <a:r>
                        <a:rPr lang="cs-CZ" dirty="0" smtClean="0"/>
                        <a:t>kružítko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 smtClean="0"/>
                    </a:p>
                    <a:p>
                      <a:r>
                        <a:rPr lang="cs-CZ" dirty="0" smtClean="0">
                          <a:solidFill>
                            <a:srgbClr val="00B050"/>
                          </a:solidFill>
                        </a:rPr>
                        <a:t>cvičiště</a:t>
                      </a:r>
                      <a:endParaRPr lang="cs-CZ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 smtClean="0"/>
                    </a:p>
                    <a:p>
                      <a:r>
                        <a:rPr lang="cs-CZ" dirty="0" smtClean="0"/>
                        <a:t>stavení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 smtClean="0"/>
                    </a:p>
                    <a:p>
                      <a:r>
                        <a:rPr lang="cs-CZ" dirty="0" smtClean="0">
                          <a:solidFill>
                            <a:srgbClr val="00B050"/>
                          </a:solidFill>
                        </a:rPr>
                        <a:t>pískoviště</a:t>
                      </a:r>
                      <a:endParaRPr lang="cs-CZ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395536" y="0"/>
            <a:ext cx="1584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Řešení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123</Words>
  <Application>Microsoft Office PowerPoint</Application>
  <PresentationFormat>Předvádění na obrazovce (4:3)</PresentationFormat>
  <Paragraphs>101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sady Office</vt:lpstr>
      <vt:lpstr>Snímek 1</vt:lpstr>
      <vt:lpstr>Snímek 2</vt:lpstr>
      <vt:lpstr>Snímek 3</vt:lpstr>
      <vt:lpstr>Snímek 4</vt:lpstr>
      <vt:lpstr>Snímek 5</vt:lpstr>
      <vt:lpstr>Snímek 6</vt:lpstr>
    </vt:vector>
  </TitlesOfParts>
  <Company> 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 </dc:creator>
  <cp:lastModifiedBy>Pavel Vlček</cp:lastModifiedBy>
  <cp:revision>5</cp:revision>
  <dcterms:created xsi:type="dcterms:W3CDTF">2013-04-01T12:40:03Z</dcterms:created>
  <dcterms:modified xsi:type="dcterms:W3CDTF">2013-09-22T16:28:01Z</dcterms:modified>
</cp:coreProperties>
</file>