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E008-36AA-4DCD-9A81-5D2DDF9EC1D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10D68-591E-4D49-8973-E993E7282B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7356" y="3929066"/>
            <a:ext cx="5400600" cy="15121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kuře</a:t>
            </a: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68880" y="2132856"/>
            <a:ext cx="5760640" cy="16561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714480" y="2428868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64357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VY_32_INOVACE_228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51520" y="908720"/>
            <a:ext cx="8640960" cy="17281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620713"/>
            <a:ext cx="8964489" cy="14255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Podle vzoru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kuř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 skloňují podstatná jména rodu středního, která jsou v 1.pádě čísla jednot-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ného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zakončena na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–e (-ě)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v 2. pádě mají koncovku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(-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ěte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9750" y="2852738"/>
            <a:ext cx="8229600" cy="38496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1.p.:              kuř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             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p.:             kuř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ete           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ěte</a:t>
            </a:r>
          </a:p>
        </p:txBody>
      </p:sp>
      <p:pic>
        <p:nvPicPr>
          <p:cNvPr id="4" name="Picture 4" descr="MC90033063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4149725"/>
            <a:ext cx="1520825" cy="1725613"/>
          </a:xfrm>
          <a:prstGeom prst="rect">
            <a:avLst/>
          </a:prstGeom>
          <a:noFill/>
        </p:spPr>
      </p:pic>
      <p:pic>
        <p:nvPicPr>
          <p:cNvPr id="5" name="Picture 6" descr="MC90029629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076700"/>
            <a:ext cx="2447925" cy="2101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417512"/>
          </a:xfrm>
          <a:prstGeom prst="rect">
            <a:avLst/>
          </a:prstGeom>
          <a:solidFill>
            <a:srgbClr val="FFFF66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Skloňuj podstatná jména podle vzoru kuře. Doplňuj náležité koncovky.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68313" y="765175"/>
            <a:ext cx="8229600" cy="59039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číslo jednotné:  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cs-CZ" sz="2000" b="1" u="sng" dirty="0"/>
              <a:t>p</a:t>
            </a:r>
            <a:r>
              <a:rPr kumimoji="0" lang="cs-CZ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oupě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cs-CZ" sz="2000" b="1" u="sng" dirty="0" smtClean="0"/>
              <a:t>house</a:t>
            </a:r>
            <a:endParaRPr kumimoji="0" lang="cs-CZ" sz="2000" b="0" i="0" u="sng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1.pád 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 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ete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eti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 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pád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(o) 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eti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(o)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etem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číslo množné: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1.pád 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atům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pád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(o) 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atech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pád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aty 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2"/>
          <p:cNvSpPr txBox="1">
            <a:spLocks noChangeArrowheads="1"/>
          </p:cNvSpPr>
          <p:nvPr/>
        </p:nvSpPr>
        <p:spPr bwMode="auto">
          <a:xfrm>
            <a:off x="3348038" y="3333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971550" y="3333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7524750" y="6021388"/>
            <a:ext cx="1081088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hřiště</a:t>
            </a:r>
            <a:endParaRPr lang="cs-CZ" sz="2800" dirty="0"/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6877050" y="5229225"/>
            <a:ext cx="1223963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koště</a:t>
            </a: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539750" y="5229225"/>
            <a:ext cx="2087563" cy="519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letiště</a:t>
            </a:r>
            <a:endParaRPr lang="cs-CZ" sz="2800" dirty="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4787900" y="5229225"/>
            <a:ext cx="1582738" cy="5191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kolo</a:t>
            </a:r>
            <a:endParaRPr lang="cs-CZ" sz="2800" dirty="0"/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250825" y="6021388"/>
            <a:ext cx="1008063" cy="519112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kotě</a:t>
            </a:r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5724525" y="6092825"/>
            <a:ext cx="1081088" cy="51911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zvíře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3851275" y="6092825"/>
            <a:ext cx="1368425" cy="51911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house</a:t>
            </a:r>
            <a:endParaRPr lang="cs-CZ" sz="2800" dirty="0"/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1547813" y="6021388"/>
            <a:ext cx="1584325" cy="51911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vozidlo</a:t>
            </a: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2987824" y="5373216"/>
            <a:ext cx="1368425" cy="5191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poupě</a:t>
            </a:r>
          </a:p>
        </p:txBody>
      </p:sp>
      <p:graphicFrame>
        <p:nvGraphicFramePr>
          <p:cNvPr id="13" name="Group 100"/>
          <p:cNvGraphicFramePr>
            <a:graphicFrameLocks noGrp="1"/>
          </p:cNvGraphicFramePr>
          <p:nvPr/>
        </p:nvGraphicFramePr>
        <p:xfrm>
          <a:off x="827088" y="404813"/>
          <a:ext cx="7488237" cy="4608514"/>
        </p:xfrm>
        <a:graphic>
          <a:graphicData uri="http://schemas.openxmlformats.org/drawingml/2006/table">
            <a:tbl>
              <a:tblPr/>
              <a:tblGrid>
                <a:gridCol w="2495550"/>
                <a:gridCol w="2497137"/>
                <a:gridCol w="2495550"/>
              </a:tblGrid>
              <a:tr h="131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město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1.p. č.j.:    -o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2.p. č.j.:    -a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moře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1.p. č.j.:   -e/-ě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2.p. č.j.:   -e/-ě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kuře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1.p. č.j.:   -e/-ě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2.p. č.j.: -ete/-ěte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74638"/>
            <a:ext cx="8496300" cy="633412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Podle vzoru kuře se skloňují i další názvy mláďat. Napiš je: </a:t>
            </a:r>
          </a:p>
        </p:txBody>
      </p:sp>
      <p:pic>
        <p:nvPicPr>
          <p:cNvPr id="3" name="Picture 7" descr="MP90044479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341438"/>
            <a:ext cx="931862" cy="1223962"/>
          </a:xfrm>
          <a:prstGeom prst="rect">
            <a:avLst/>
          </a:prstGeom>
          <a:noFill/>
          <a:ln/>
        </p:spPr>
      </p:pic>
      <p:pic>
        <p:nvPicPr>
          <p:cNvPr id="4" name="Picture 8" descr="MP90040649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437112"/>
            <a:ext cx="1368425" cy="904875"/>
          </a:xfrm>
          <a:prstGeom prst="rect">
            <a:avLst/>
          </a:prstGeom>
          <a:noFill/>
        </p:spPr>
      </p:pic>
      <p:pic>
        <p:nvPicPr>
          <p:cNvPr id="5" name="Picture 12" descr="MP900439317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96752"/>
            <a:ext cx="1103313" cy="1657350"/>
          </a:xfrm>
          <a:prstGeom prst="rect">
            <a:avLst/>
          </a:prstGeom>
          <a:noFill/>
        </p:spPr>
      </p:pic>
      <p:pic>
        <p:nvPicPr>
          <p:cNvPr id="6" name="Picture 14" descr="MP90044479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628800"/>
            <a:ext cx="992188" cy="1301750"/>
          </a:xfrm>
          <a:prstGeom prst="rect">
            <a:avLst/>
          </a:prstGeom>
          <a:noFill/>
        </p:spPr>
      </p:pic>
      <p:pic>
        <p:nvPicPr>
          <p:cNvPr id="8" name="Picture 17" descr="MP900431832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1484784"/>
            <a:ext cx="1295400" cy="1295400"/>
          </a:xfrm>
          <a:prstGeom prst="rect">
            <a:avLst/>
          </a:prstGeom>
          <a:noFill/>
        </p:spPr>
      </p:pic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187450" y="609282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Dokážeš vymyslet další podobné názvy mláďat?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539750" y="350043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17" name="Picture 32" descr="liska-obecna"/>
          <p:cNvPicPr>
            <a:picLocks noChangeAspect="1" noChangeArrowheads="1"/>
          </p:cNvPicPr>
          <p:nvPr/>
        </p:nvPicPr>
        <p:blipFill>
          <a:blip r:embed="rId7" cstate="print"/>
          <a:srcRect r="17061" b="4749"/>
          <a:stretch>
            <a:fillRect/>
          </a:stretch>
        </p:blipFill>
        <p:spPr bwMode="auto">
          <a:xfrm>
            <a:off x="467544" y="4293096"/>
            <a:ext cx="1582737" cy="1206500"/>
          </a:xfrm>
          <a:prstGeom prst="rect">
            <a:avLst/>
          </a:prstGeom>
          <a:noFill/>
        </p:spPr>
      </p:pic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2771800" y="3212976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4284663" y="3789363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5940425" y="38608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23" name="Picture 41" descr="slu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077072"/>
            <a:ext cx="1679575" cy="1260475"/>
          </a:xfrm>
          <a:prstGeom prst="rect">
            <a:avLst/>
          </a:prstGeom>
          <a:noFill/>
        </p:spPr>
      </p:pic>
      <p:sp>
        <p:nvSpPr>
          <p:cNvPr id="25" name="Zaoblený obdélník 24"/>
          <p:cNvSpPr/>
          <p:nvPr/>
        </p:nvSpPr>
        <p:spPr>
          <a:xfrm>
            <a:off x="467544" y="2852936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2555776" y="314096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4788024" y="2996952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3923928" y="544522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6804248" y="5517232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23528" y="5589240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6876256" y="3068960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417512"/>
          </a:xfrm>
          <a:prstGeom prst="rect">
            <a:avLst/>
          </a:prstGeom>
          <a:solidFill>
            <a:srgbClr val="FFFF66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Skloňuj podstatná jména podle vzoru kuře. Doplňuj náležité koncovky.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68313" y="765175"/>
            <a:ext cx="8229600" cy="59039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číslo jednotné:  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cs-CZ" sz="2000" b="1" u="sng" dirty="0"/>
              <a:t>p</a:t>
            </a:r>
            <a:r>
              <a:rPr kumimoji="0" lang="cs-CZ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oupě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</a:t>
            </a: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cs-CZ" sz="2000" b="1" u="sng" dirty="0" smtClean="0"/>
              <a:t>house</a:t>
            </a:r>
            <a:endParaRPr kumimoji="0" lang="cs-CZ" sz="2000" b="0" i="0" u="sng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1.pád 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 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lang="cs-CZ" sz="2000" dirty="0"/>
              <a:t>ě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       zvíře          house___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ete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lang="cs-CZ" sz="2000" dirty="0" err="1" smtClean="0"/>
              <a:t>ěte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zvířete        housete___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eti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</a:t>
            </a:r>
            <a:r>
              <a:rPr lang="cs-CZ" sz="2000" dirty="0" err="1" smtClean="0"/>
              <a:t>ěti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zvířeti_        houseti___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poupě__       zvíře__        house___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          Poupě!_       zvíře!_        house!___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pád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(o) 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eti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(o)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poupěti_      zvířeti       houseti___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etem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poupětem     zvířetem    housetem___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číslo množné: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1.pád 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poupata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zvířata        housata___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poupat_       zvířat        housat___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atům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poupatům   zvířatům    housatům___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poupata       zvířata        housata___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pád 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       Poupata!       Zvířata!        Housata!___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pád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(o) 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atech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poupatech      zvířatech      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houatech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pád        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kuř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aty         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poupaty      zvířaty        housaty___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 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2"/>
          <p:cNvSpPr txBox="1">
            <a:spLocks noChangeArrowheads="1"/>
          </p:cNvSpPr>
          <p:nvPr/>
        </p:nvSpPr>
        <p:spPr bwMode="auto">
          <a:xfrm>
            <a:off x="3348038" y="3333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971550" y="3333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7524750" y="6021388"/>
            <a:ext cx="1081088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hřiště</a:t>
            </a:r>
            <a:endParaRPr lang="cs-CZ" sz="2800" dirty="0"/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6877050" y="5229225"/>
            <a:ext cx="1223963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koště</a:t>
            </a: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539750" y="5229225"/>
            <a:ext cx="2087563" cy="519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letiště</a:t>
            </a:r>
            <a:endParaRPr lang="cs-CZ" sz="2800" dirty="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4787900" y="5229225"/>
            <a:ext cx="1582738" cy="5191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kolo</a:t>
            </a:r>
            <a:endParaRPr lang="cs-CZ" sz="2800" dirty="0"/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250825" y="6021388"/>
            <a:ext cx="1008063" cy="519112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kotě</a:t>
            </a:r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5724525" y="6092825"/>
            <a:ext cx="1081088" cy="51911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zvíře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3851275" y="6092825"/>
            <a:ext cx="1368425" cy="51911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 smtClean="0"/>
              <a:t>house</a:t>
            </a:r>
            <a:endParaRPr lang="cs-CZ" sz="2800" dirty="0"/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1547813" y="6021388"/>
            <a:ext cx="1584325" cy="51911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vozidlo</a:t>
            </a: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2987824" y="5373216"/>
            <a:ext cx="1368425" cy="5191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poupě</a:t>
            </a:r>
          </a:p>
        </p:txBody>
      </p:sp>
      <p:graphicFrame>
        <p:nvGraphicFramePr>
          <p:cNvPr id="13" name="Group 100"/>
          <p:cNvGraphicFramePr>
            <a:graphicFrameLocks noGrp="1"/>
          </p:cNvGraphicFramePr>
          <p:nvPr/>
        </p:nvGraphicFramePr>
        <p:xfrm>
          <a:off x="827088" y="404813"/>
          <a:ext cx="7488237" cy="4608514"/>
        </p:xfrm>
        <a:graphic>
          <a:graphicData uri="http://schemas.openxmlformats.org/drawingml/2006/table">
            <a:tbl>
              <a:tblPr/>
              <a:tblGrid>
                <a:gridCol w="2495550"/>
                <a:gridCol w="2497137"/>
                <a:gridCol w="2495550"/>
              </a:tblGrid>
              <a:tr h="131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město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1.p. </a:t>
                      </a:r>
                      <a:r>
                        <a:rPr kumimoji="0" 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č.j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.:    -o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2.p. </a:t>
                      </a:r>
                      <a:r>
                        <a:rPr kumimoji="0" 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č.j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.:    -a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moře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1.p. č.j.:   -e/-ě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2.p. č.j.:   -e/-ě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kuře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1.p. č.j.:   -e/-ě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2.p. č.j.: -ete/-ěte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letiště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kotě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vozidlo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hřiště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koště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zvíře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poupě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467544" y="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Řešení_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74638"/>
            <a:ext cx="8496300" cy="633412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Podle vzoru kuře se skloňují i další názvy mláďat. Napiš je: </a:t>
            </a:r>
          </a:p>
        </p:txBody>
      </p:sp>
      <p:pic>
        <p:nvPicPr>
          <p:cNvPr id="3" name="Picture 7" descr="MP90044479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341438"/>
            <a:ext cx="931862" cy="1223962"/>
          </a:xfrm>
          <a:prstGeom prst="rect">
            <a:avLst/>
          </a:prstGeom>
          <a:noFill/>
          <a:ln/>
        </p:spPr>
      </p:pic>
      <p:pic>
        <p:nvPicPr>
          <p:cNvPr id="4" name="Picture 8" descr="MP90040649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437112"/>
            <a:ext cx="1368425" cy="904875"/>
          </a:xfrm>
          <a:prstGeom prst="rect">
            <a:avLst/>
          </a:prstGeom>
          <a:noFill/>
        </p:spPr>
      </p:pic>
      <p:pic>
        <p:nvPicPr>
          <p:cNvPr id="5" name="Picture 12" descr="MP900439317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96752"/>
            <a:ext cx="1103313" cy="1657350"/>
          </a:xfrm>
          <a:prstGeom prst="rect">
            <a:avLst/>
          </a:prstGeom>
          <a:noFill/>
        </p:spPr>
      </p:pic>
      <p:pic>
        <p:nvPicPr>
          <p:cNvPr id="6" name="Picture 14" descr="MP90044479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628800"/>
            <a:ext cx="992188" cy="1301750"/>
          </a:xfrm>
          <a:prstGeom prst="rect">
            <a:avLst/>
          </a:prstGeom>
          <a:noFill/>
        </p:spPr>
      </p:pic>
      <p:pic>
        <p:nvPicPr>
          <p:cNvPr id="8" name="Picture 17" descr="MP900431832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1484784"/>
            <a:ext cx="1295400" cy="1295400"/>
          </a:xfrm>
          <a:prstGeom prst="rect">
            <a:avLst/>
          </a:prstGeom>
          <a:noFill/>
        </p:spPr>
      </p:pic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187450" y="609282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Dokážeš vymyslet další podobné názvy mláďat?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539750" y="350043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17" name="Picture 32" descr="liska-obecna"/>
          <p:cNvPicPr>
            <a:picLocks noChangeAspect="1" noChangeArrowheads="1"/>
          </p:cNvPicPr>
          <p:nvPr/>
        </p:nvPicPr>
        <p:blipFill>
          <a:blip r:embed="rId7" cstate="print"/>
          <a:srcRect r="17061" b="4749"/>
          <a:stretch>
            <a:fillRect/>
          </a:stretch>
        </p:blipFill>
        <p:spPr bwMode="auto">
          <a:xfrm>
            <a:off x="467544" y="4293096"/>
            <a:ext cx="1582737" cy="1206500"/>
          </a:xfrm>
          <a:prstGeom prst="rect">
            <a:avLst/>
          </a:prstGeom>
          <a:noFill/>
        </p:spPr>
      </p:pic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2771800" y="3212976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4284663" y="3789363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5940425" y="38608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23" name="Picture 41" descr="slu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077072"/>
            <a:ext cx="1679575" cy="1260475"/>
          </a:xfrm>
          <a:prstGeom prst="rect">
            <a:avLst/>
          </a:prstGeom>
          <a:noFill/>
        </p:spPr>
      </p:pic>
      <p:sp>
        <p:nvSpPr>
          <p:cNvPr id="25" name="Zaoblený obdélník 24"/>
          <p:cNvSpPr/>
          <p:nvPr/>
        </p:nvSpPr>
        <p:spPr>
          <a:xfrm>
            <a:off x="467544" y="2852936"/>
            <a:ext cx="12241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štěně</a:t>
            </a:r>
            <a:endParaRPr lang="cs-CZ" dirty="0"/>
          </a:p>
        </p:txBody>
      </p:sp>
      <p:sp>
        <p:nvSpPr>
          <p:cNvPr id="26" name="Zaoblený obdélník 25"/>
          <p:cNvSpPr/>
          <p:nvPr/>
        </p:nvSpPr>
        <p:spPr>
          <a:xfrm>
            <a:off x="2555776" y="314096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kotě</a:t>
            </a:r>
            <a:endParaRPr lang="cs-CZ" dirty="0"/>
          </a:p>
        </p:txBody>
      </p:sp>
      <p:sp>
        <p:nvSpPr>
          <p:cNvPr id="27" name="Zaoblený obdélník 26"/>
          <p:cNvSpPr/>
          <p:nvPr/>
        </p:nvSpPr>
        <p:spPr>
          <a:xfrm>
            <a:off x="4788024" y="2996952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house</a:t>
            </a:r>
            <a:endParaRPr lang="cs-CZ" dirty="0"/>
          </a:p>
        </p:txBody>
      </p:sp>
      <p:sp>
        <p:nvSpPr>
          <p:cNvPr id="28" name="Zaoblený obdélník 27"/>
          <p:cNvSpPr/>
          <p:nvPr/>
        </p:nvSpPr>
        <p:spPr>
          <a:xfrm>
            <a:off x="3923928" y="544522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hříbě</a:t>
            </a:r>
            <a:endParaRPr lang="cs-CZ" dirty="0"/>
          </a:p>
        </p:txBody>
      </p:sp>
      <p:sp>
        <p:nvSpPr>
          <p:cNvPr id="29" name="Zaoblený obdélník 28"/>
          <p:cNvSpPr/>
          <p:nvPr/>
        </p:nvSpPr>
        <p:spPr>
          <a:xfrm>
            <a:off x="6804248" y="5517232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slůně</a:t>
            </a:r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323528" y="5589240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lišče</a:t>
            </a:r>
            <a:endParaRPr lang="cs-CZ" dirty="0"/>
          </a:p>
        </p:txBody>
      </p:sp>
      <p:sp>
        <p:nvSpPr>
          <p:cNvPr id="31" name="Zaoblený obdélník 30"/>
          <p:cNvSpPr/>
          <p:nvPr/>
        </p:nvSpPr>
        <p:spPr>
          <a:xfrm>
            <a:off x="6876256" y="3068960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jehně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51520" y="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514</Words>
  <Application>Microsoft Office PowerPoint</Application>
  <PresentationFormat>Předvádění na obrazovce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2013-04-01T16:31:09Z</dcterms:created>
  <dcterms:modified xsi:type="dcterms:W3CDTF">2013-09-22T16:29:19Z</dcterms:modified>
</cp:coreProperties>
</file>