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0C562-799D-494B-8F14-1039A8928893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27D74-507E-4A0B-8231-A8BEAA20702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0C562-799D-494B-8F14-1039A8928893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27D74-507E-4A0B-8231-A8BEAA20702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0C562-799D-494B-8F14-1039A8928893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27D74-507E-4A0B-8231-A8BEAA20702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0C562-799D-494B-8F14-1039A8928893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27D74-507E-4A0B-8231-A8BEAA20702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0C562-799D-494B-8F14-1039A8928893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27D74-507E-4A0B-8231-A8BEAA20702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0C562-799D-494B-8F14-1039A8928893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27D74-507E-4A0B-8231-A8BEAA20702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0C562-799D-494B-8F14-1039A8928893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27D74-507E-4A0B-8231-A8BEAA20702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0C562-799D-494B-8F14-1039A8928893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27D74-507E-4A0B-8231-A8BEAA20702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0C562-799D-494B-8F14-1039A8928893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27D74-507E-4A0B-8231-A8BEAA20702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0C562-799D-494B-8F14-1039A8928893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27D74-507E-4A0B-8231-A8BEAA20702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0C562-799D-494B-8F14-1039A8928893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27D74-507E-4A0B-8231-A8BEAA20702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E0C562-799D-494B-8F14-1039A8928893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F27D74-507E-4A0B-8231-A8BEAA207028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wmf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wmf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1907704" y="4221088"/>
            <a:ext cx="5400600" cy="1279614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cs-CZ" sz="4400" dirty="0" smtClean="0">
              <a:solidFill>
                <a:schemeClr val="tx1"/>
              </a:solidFill>
            </a:endParaRPr>
          </a:p>
          <a:p>
            <a:pPr algn="ctr"/>
            <a:endParaRPr lang="cs-CZ" sz="4400" dirty="0" smtClean="0">
              <a:solidFill>
                <a:schemeClr val="tx1"/>
              </a:solidFill>
            </a:endParaRPr>
          </a:p>
          <a:p>
            <a:pPr algn="ctr"/>
            <a:r>
              <a:rPr lang="cs-CZ" sz="4400" dirty="0" smtClean="0">
                <a:solidFill>
                  <a:schemeClr val="tx1"/>
                </a:solidFill>
              </a:rPr>
              <a:t>Vzor </a:t>
            </a:r>
            <a:r>
              <a:rPr lang="cs-CZ" sz="4400" dirty="0" smtClean="0">
                <a:solidFill>
                  <a:schemeClr val="tx1"/>
                </a:solidFill>
              </a:rPr>
              <a:t>růže</a:t>
            </a:r>
          </a:p>
          <a:p>
            <a:pPr algn="ctr"/>
            <a:endParaRPr lang="cs-CZ" sz="4400" dirty="0" smtClean="0">
              <a:solidFill>
                <a:schemeClr val="tx1"/>
              </a:solidFill>
            </a:endParaRPr>
          </a:p>
          <a:p>
            <a:pPr algn="ctr"/>
            <a:endParaRPr lang="cs-CZ" sz="4400" dirty="0">
              <a:solidFill>
                <a:schemeClr val="tx1"/>
              </a:solidFill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1619672" y="2420888"/>
            <a:ext cx="5760640" cy="150817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cs-CZ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5454" y="508030"/>
            <a:ext cx="8713093" cy="1684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ovéPole 6"/>
          <p:cNvSpPr txBox="1"/>
          <p:nvPr/>
        </p:nvSpPr>
        <p:spPr>
          <a:xfrm>
            <a:off x="1643042" y="2571744"/>
            <a:ext cx="568863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sz="6600" dirty="0"/>
              <a:t>Č</a:t>
            </a:r>
            <a:r>
              <a:rPr lang="cs-CZ" sz="6600" dirty="0" smtClean="0"/>
              <a:t>eský jazyk</a:t>
            </a:r>
            <a:endParaRPr lang="cs-CZ" sz="6600" dirty="0"/>
          </a:p>
        </p:txBody>
      </p:sp>
      <p:sp>
        <p:nvSpPr>
          <p:cNvPr id="9" name="TextovéPole 6"/>
          <p:cNvSpPr txBox="1"/>
          <p:nvPr/>
        </p:nvSpPr>
        <p:spPr>
          <a:xfrm>
            <a:off x="0" y="5715016"/>
            <a:ext cx="914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dirty="0" smtClean="0"/>
              <a:t>Mgr. Renáta Slámová</a:t>
            </a:r>
          </a:p>
          <a:p>
            <a:pPr algn="ctr"/>
            <a:r>
              <a:rPr lang="cs-CZ" dirty="0" smtClean="0"/>
              <a:t>ZŠ Jenišovice</a:t>
            </a:r>
          </a:p>
          <a:p>
            <a:pPr algn="ctr"/>
            <a:r>
              <a:rPr lang="cs-CZ" smtClean="0"/>
              <a:t>VY_32_INOVACE_231</a:t>
            </a:r>
            <a:endParaRPr lang="cs-CZ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563888" y="1484784"/>
            <a:ext cx="2664296" cy="4104456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Obdélník 2"/>
          <p:cNvSpPr/>
          <p:nvPr/>
        </p:nvSpPr>
        <p:spPr>
          <a:xfrm>
            <a:off x="899592" y="1484784"/>
            <a:ext cx="2448272" cy="410445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Zaoblený obdélník 3"/>
          <p:cNvSpPr/>
          <p:nvPr/>
        </p:nvSpPr>
        <p:spPr>
          <a:xfrm>
            <a:off x="2843808" y="620688"/>
            <a:ext cx="2376264" cy="72008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683568" y="548680"/>
            <a:ext cx="71287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dirty="0" smtClean="0"/>
              <a:t>                      vzor růže</a:t>
            </a:r>
            <a:endParaRPr lang="cs-CZ" sz="3600" dirty="0"/>
          </a:p>
        </p:txBody>
      </p:sp>
      <p:sp>
        <p:nvSpPr>
          <p:cNvPr id="6" name="TextovéPole 5"/>
          <p:cNvSpPr txBox="1"/>
          <p:nvPr/>
        </p:nvSpPr>
        <p:spPr>
          <a:xfrm>
            <a:off x="1043608" y="1628800"/>
            <a:ext cx="2448272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      jednotné číslo</a:t>
            </a:r>
          </a:p>
          <a:p>
            <a:endParaRPr lang="cs-CZ" dirty="0"/>
          </a:p>
          <a:p>
            <a:r>
              <a:rPr lang="cs-CZ" sz="2400" dirty="0" smtClean="0"/>
              <a:t>1.p.   růže</a:t>
            </a:r>
          </a:p>
          <a:p>
            <a:r>
              <a:rPr lang="cs-CZ" sz="2400" dirty="0" smtClean="0"/>
              <a:t>2.p.   růže</a:t>
            </a:r>
          </a:p>
          <a:p>
            <a:r>
              <a:rPr lang="cs-CZ" sz="2400" dirty="0" smtClean="0"/>
              <a:t>3.p.   růži</a:t>
            </a:r>
          </a:p>
          <a:p>
            <a:r>
              <a:rPr lang="cs-CZ" sz="2400" dirty="0" smtClean="0"/>
              <a:t>4.p.   růži </a:t>
            </a:r>
          </a:p>
          <a:p>
            <a:r>
              <a:rPr lang="cs-CZ" sz="2400" dirty="0" smtClean="0"/>
              <a:t>5.p.   růže!  </a:t>
            </a:r>
          </a:p>
          <a:p>
            <a:r>
              <a:rPr lang="cs-CZ" sz="2400" dirty="0" smtClean="0"/>
              <a:t>6.p. (o) růži</a:t>
            </a:r>
          </a:p>
          <a:p>
            <a:r>
              <a:rPr lang="cs-CZ" sz="2400" dirty="0" smtClean="0"/>
              <a:t>7.p.    růží</a:t>
            </a:r>
          </a:p>
          <a:p>
            <a:endParaRPr lang="cs-CZ" sz="2400" dirty="0" smtClean="0"/>
          </a:p>
          <a:p>
            <a:r>
              <a:rPr lang="cs-CZ" b="1" dirty="0" smtClean="0"/>
              <a:t>                                         </a:t>
            </a:r>
            <a:endParaRPr lang="cs-CZ" b="1" dirty="0"/>
          </a:p>
        </p:txBody>
      </p:sp>
      <p:sp>
        <p:nvSpPr>
          <p:cNvPr id="7" name="TextovéPole 6"/>
          <p:cNvSpPr txBox="1"/>
          <p:nvPr/>
        </p:nvSpPr>
        <p:spPr>
          <a:xfrm>
            <a:off x="3707904" y="1700808"/>
            <a:ext cx="2448272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      množné  číslo</a:t>
            </a:r>
          </a:p>
          <a:p>
            <a:endParaRPr lang="cs-CZ" dirty="0"/>
          </a:p>
          <a:p>
            <a:r>
              <a:rPr lang="cs-CZ" sz="2400" dirty="0" smtClean="0"/>
              <a:t>1.p.   růže</a:t>
            </a:r>
          </a:p>
          <a:p>
            <a:r>
              <a:rPr lang="cs-CZ" sz="2400" dirty="0" smtClean="0"/>
              <a:t>2.p.   růží</a:t>
            </a:r>
          </a:p>
          <a:p>
            <a:r>
              <a:rPr lang="cs-CZ" sz="2400" dirty="0" smtClean="0"/>
              <a:t>3.p.   růžím</a:t>
            </a:r>
          </a:p>
          <a:p>
            <a:r>
              <a:rPr lang="cs-CZ" sz="2400" dirty="0" smtClean="0"/>
              <a:t>4.p.   růže </a:t>
            </a:r>
          </a:p>
          <a:p>
            <a:r>
              <a:rPr lang="cs-CZ" sz="2400" dirty="0" smtClean="0"/>
              <a:t>5.p.   růže!</a:t>
            </a:r>
          </a:p>
          <a:p>
            <a:r>
              <a:rPr lang="cs-CZ" sz="2400" dirty="0" smtClean="0"/>
              <a:t>6.p. (o) růžích</a:t>
            </a:r>
          </a:p>
          <a:p>
            <a:r>
              <a:rPr lang="cs-CZ" sz="2400" dirty="0" smtClean="0"/>
              <a:t>7.p.    růžemi</a:t>
            </a:r>
          </a:p>
          <a:p>
            <a:endParaRPr lang="cs-CZ" sz="2400" dirty="0" smtClean="0"/>
          </a:p>
          <a:p>
            <a:r>
              <a:rPr lang="cs-CZ" b="1" dirty="0" smtClean="0"/>
              <a:t>                                         </a:t>
            </a:r>
            <a:endParaRPr lang="cs-CZ" b="1" dirty="0"/>
          </a:p>
        </p:txBody>
      </p:sp>
      <p:pic>
        <p:nvPicPr>
          <p:cNvPr id="1026" name="Picture 2" descr="C:\Documents and Settings\Admin\Local Settings\Temporary Internet Files\Content.IE5\VLD3FGHW\MC900439161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22596" y="404665"/>
            <a:ext cx="2249282" cy="2160240"/>
          </a:xfrm>
          <a:prstGeom prst="rect">
            <a:avLst/>
          </a:prstGeom>
          <a:noFill/>
        </p:spPr>
      </p:pic>
      <p:pic>
        <p:nvPicPr>
          <p:cNvPr id="1027" name="Picture 3" descr="C:\Documents and Settings\Admin\Local Settings\Temporary Internet Files\Content.IE5\VLD3FGHW\MP900390509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60232" y="3068960"/>
            <a:ext cx="2208725" cy="30963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aoblený obdélník 2"/>
          <p:cNvSpPr/>
          <p:nvPr/>
        </p:nvSpPr>
        <p:spPr>
          <a:xfrm>
            <a:off x="323528" y="188640"/>
            <a:ext cx="6336704" cy="108012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TextovéPole 1"/>
          <p:cNvSpPr txBox="1"/>
          <p:nvPr/>
        </p:nvSpPr>
        <p:spPr>
          <a:xfrm>
            <a:off x="683568" y="404664"/>
            <a:ext cx="63367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Skloňuj slova podle vzoru růže:</a:t>
            </a:r>
            <a:endParaRPr lang="cs-CZ" sz="2800" dirty="0"/>
          </a:p>
        </p:txBody>
      </p:sp>
      <p:sp>
        <p:nvSpPr>
          <p:cNvPr id="4" name="Obdélník 3"/>
          <p:cNvSpPr/>
          <p:nvPr/>
        </p:nvSpPr>
        <p:spPr>
          <a:xfrm>
            <a:off x="5220072" y="2564904"/>
            <a:ext cx="3672408" cy="410445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827584" y="2492896"/>
            <a:ext cx="3672408" cy="410445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TextovéPole 5"/>
          <p:cNvSpPr txBox="1"/>
          <p:nvPr/>
        </p:nvSpPr>
        <p:spPr>
          <a:xfrm>
            <a:off x="971600" y="2708920"/>
            <a:ext cx="2448272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      jednotné číslo</a:t>
            </a:r>
          </a:p>
          <a:p>
            <a:endParaRPr lang="cs-CZ" dirty="0"/>
          </a:p>
          <a:p>
            <a:r>
              <a:rPr lang="cs-CZ" sz="2400" dirty="0" smtClean="0"/>
              <a:t>1.p.   </a:t>
            </a:r>
          </a:p>
          <a:p>
            <a:r>
              <a:rPr lang="cs-CZ" sz="2400" dirty="0" smtClean="0"/>
              <a:t>2.p.   </a:t>
            </a:r>
          </a:p>
          <a:p>
            <a:r>
              <a:rPr lang="cs-CZ" sz="2400" dirty="0" smtClean="0"/>
              <a:t>3.p.   </a:t>
            </a:r>
          </a:p>
          <a:p>
            <a:r>
              <a:rPr lang="cs-CZ" sz="2400" dirty="0" smtClean="0"/>
              <a:t>4.p.  </a:t>
            </a:r>
          </a:p>
          <a:p>
            <a:r>
              <a:rPr lang="cs-CZ" sz="2400" dirty="0" smtClean="0"/>
              <a:t>5.p.   </a:t>
            </a:r>
          </a:p>
          <a:p>
            <a:r>
              <a:rPr lang="cs-CZ" sz="2400" dirty="0" smtClean="0"/>
              <a:t>6.p. (o)</a:t>
            </a:r>
          </a:p>
          <a:p>
            <a:r>
              <a:rPr lang="cs-CZ" sz="2400" dirty="0" smtClean="0"/>
              <a:t>7.p.    </a:t>
            </a:r>
          </a:p>
          <a:p>
            <a:endParaRPr lang="cs-CZ" sz="2400" dirty="0" smtClean="0"/>
          </a:p>
          <a:p>
            <a:r>
              <a:rPr lang="cs-CZ" b="1" dirty="0" smtClean="0"/>
              <a:t>                                         </a:t>
            </a:r>
            <a:endParaRPr lang="cs-CZ" b="1" dirty="0"/>
          </a:p>
        </p:txBody>
      </p:sp>
      <p:sp>
        <p:nvSpPr>
          <p:cNvPr id="7" name="TextovéPole 6"/>
          <p:cNvSpPr txBox="1"/>
          <p:nvPr/>
        </p:nvSpPr>
        <p:spPr>
          <a:xfrm>
            <a:off x="3635896" y="2780928"/>
            <a:ext cx="4032448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                                      množné  číslo</a:t>
            </a:r>
          </a:p>
          <a:p>
            <a:endParaRPr lang="cs-CZ" dirty="0"/>
          </a:p>
          <a:p>
            <a:r>
              <a:rPr lang="cs-CZ" sz="2400" dirty="0" smtClean="0"/>
              <a:t>                       1.p.   </a:t>
            </a:r>
          </a:p>
          <a:p>
            <a:r>
              <a:rPr lang="cs-CZ" sz="2400" dirty="0" smtClean="0"/>
              <a:t>                       2.p.  </a:t>
            </a:r>
          </a:p>
          <a:p>
            <a:r>
              <a:rPr lang="cs-CZ" sz="2400" dirty="0" smtClean="0"/>
              <a:t>                       3.p.   </a:t>
            </a:r>
          </a:p>
          <a:p>
            <a:r>
              <a:rPr lang="cs-CZ" sz="2400" dirty="0" smtClean="0"/>
              <a:t>                       4.p.   </a:t>
            </a:r>
          </a:p>
          <a:p>
            <a:r>
              <a:rPr lang="cs-CZ" sz="2400" dirty="0" smtClean="0"/>
              <a:t>                       5.p.</a:t>
            </a:r>
          </a:p>
          <a:p>
            <a:r>
              <a:rPr lang="cs-CZ" sz="2400" dirty="0" smtClean="0"/>
              <a:t>                       6.p. (o)</a:t>
            </a:r>
          </a:p>
          <a:p>
            <a:r>
              <a:rPr lang="cs-CZ" sz="2400" dirty="0" smtClean="0"/>
              <a:t>                       7.p.   </a:t>
            </a:r>
          </a:p>
          <a:p>
            <a:endParaRPr lang="cs-CZ" sz="2400" dirty="0" smtClean="0"/>
          </a:p>
          <a:p>
            <a:r>
              <a:rPr lang="cs-CZ" b="1" dirty="0" smtClean="0"/>
              <a:t>                                          </a:t>
            </a:r>
            <a:endParaRPr lang="cs-CZ" b="1" dirty="0"/>
          </a:p>
        </p:txBody>
      </p:sp>
      <p:sp>
        <p:nvSpPr>
          <p:cNvPr id="8" name="TextovéPole 7"/>
          <p:cNvSpPr txBox="1"/>
          <p:nvPr/>
        </p:nvSpPr>
        <p:spPr>
          <a:xfrm>
            <a:off x="1259632" y="1628800"/>
            <a:ext cx="43924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dirty="0" smtClean="0"/>
              <a:t>chvíle        košile</a:t>
            </a:r>
            <a:endParaRPr lang="cs-CZ" sz="36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539552" y="548680"/>
            <a:ext cx="79208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Hledej slova, která se skloňují podle vzoru růže, některá spoj s obrázky.Ostatní škrtni.</a:t>
            </a:r>
            <a:endParaRPr lang="cs-CZ" dirty="0"/>
          </a:p>
        </p:txBody>
      </p:sp>
      <p:sp>
        <p:nvSpPr>
          <p:cNvPr id="3" name="Zaoblený obdélník 2"/>
          <p:cNvSpPr/>
          <p:nvPr/>
        </p:nvSpPr>
        <p:spPr>
          <a:xfrm>
            <a:off x="683568" y="1340768"/>
            <a:ext cx="1368152" cy="720080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košile</a:t>
            </a:r>
            <a:endParaRPr lang="cs-CZ" dirty="0"/>
          </a:p>
        </p:txBody>
      </p:sp>
      <p:sp>
        <p:nvSpPr>
          <p:cNvPr id="4" name="Zaoblený obdélník 3"/>
          <p:cNvSpPr/>
          <p:nvPr/>
        </p:nvSpPr>
        <p:spPr>
          <a:xfrm>
            <a:off x="4788024" y="3140968"/>
            <a:ext cx="1368152" cy="720080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město</a:t>
            </a:r>
            <a:endParaRPr lang="cs-CZ" dirty="0"/>
          </a:p>
        </p:txBody>
      </p:sp>
      <p:sp>
        <p:nvSpPr>
          <p:cNvPr id="5" name="Zaoblený obdélník 4"/>
          <p:cNvSpPr/>
          <p:nvPr/>
        </p:nvSpPr>
        <p:spPr>
          <a:xfrm>
            <a:off x="5724128" y="5877272"/>
            <a:ext cx="1368152" cy="720080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cibule</a:t>
            </a:r>
            <a:endParaRPr lang="cs-CZ" dirty="0"/>
          </a:p>
        </p:txBody>
      </p:sp>
      <p:sp>
        <p:nvSpPr>
          <p:cNvPr id="6" name="Zaoblený obdélník 5"/>
          <p:cNvSpPr/>
          <p:nvPr/>
        </p:nvSpPr>
        <p:spPr>
          <a:xfrm>
            <a:off x="251520" y="2564904"/>
            <a:ext cx="1368152" cy="720080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mapa</a:t>
            </a:r>
            <a:endParaRPr lang="cs-CZ" dirty="0"/>
          </a:p>
        </p:txBody>
      </p:sp>
      <p:sp>
        <p:nvSpPr>
          <p:cNvPr id="7" name="Zaoblený obdélník 6"/>
          <p:cNvSpPr/>
          <p:nvPr/>
        </p:nvSpPr>
        <p:spPr>
          <a:xfrm>
            <a:off x="1907704" y="3212976"/>
            <a:ext cx="1368152" cy="720080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píle</a:t>
            </a:r>
            <a:endParaRPr lang="cs-CZ" dirty="0"/>
          </a:p>
        </p:txBody>
      </p:sp>
      <p:sp>
        <p:nvSpPr>
          <p:cNvPr id="8" name="Zaoblený obdélník 7"/>
          <p:cNvSpPr/>
          <p:nvPr/>
        </p:nvSpPr>
        <p:spPr>
          <a:xfrm>
            <a:off x="323528" y="4221088"/>
            <a:ext cx="1368152" cy="720080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sova</a:t>
            </a:r>
            <a:endParaRPr lang="cs-CZ" dirty="0"/>
          </a:p>
        </p:txBody>
      </p:sp>
      <p:sp>
        <p:nvSpPr>
          <p:cNvPr id="9" name="Zaoblený obdélník 8"/>
          <p:cNvSpPr/>
          <p:nvPr/>
        </p:nvSpPr>
        <p:spPr>
          <a:xfrm>
            <a:off x="2123728" y="5013176"/>
            <a:ext cx="1368152" cy="720080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lampa</a:t>
            </a:r>
            <a:endParaRPr lang="cs-CZ" dirty="0"/>
          </a:p>
        </p:txBody>
      </p:sp>
      <p:sp>
        <p:nvSpPr>
          <p:cNvPr id="10" name="Zaoblený obdélník 9"/>
          <p:cNvSpPr/>
          <p:nvPr/>
        </p:nvSpPr>
        <p:spPr>
          <a:xfrm>
            <a:off x="467544" y="5661248"/>
            <a:ext cx="1368152" cy="720080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letadlo</a:t>
            </a:r>
            <a:endParaRPr lang="cs-CZ" dirty="0"/>
          </a:p>
        </p:txBody>
      </p:sp>
      <p:sp>
        <p:nvSpPr>
          <p:cNvPr id="11" name="Zaoblený obdélník 10"/>
          <p:cNvSpPr/>
          <p:nvPr/>
        </p:nvSpPr>
        <p:spPr>
          <a:xfrm>
            <a:off x="3851920" y="1340768"/>
            <a:ext cx="1368152" cy="720080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lavice</a:t>
            </a:r>
            <a:endParaRPr lang="cs-CZ" dirty="0"/>
          </a:p>
        </p:txBody>
      </p:sp>
      <p:sp>
        <p:nvSpPr>
          <p:cNvPr id="12" name="Zaoblený obdélník 11"/>
          <p:cNvSpPr/>
          <p:nvPr/>
        </p:nvSpPr>
        <p:spPr>
          <a:xfrm>
            <a:off x="2987824" y="2348880"/>
            <a:ext cx="1368152" cy="720080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škola</a:t>
            </a:r>
            <a:endParaRPr lang="cs-CZ" dirty="0"/>
          </a:p>
        </p:txBody>
      </p:sp>
      <p:sp>
        <p:nvSpPr>
          <p:cNvPr id="13" name="Zaoblený obdélník 12"/>
          <p:cNvSpPr/>
          <p:nvPr/>
        </p:nvSpPr>
        <p:spPr>
          <a:xfrm>
            <a:off x="3419872" y="4077072"/>
            <a:ext cx="1368152" cy="720080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židle</a:t>
            </a:r>
            <a:endParaRPr lang="cs-CZ" dirty="0"/>
          </a:p>
        </p:txBody>
      </p:sp>
      <p:sp>
        <p:nvSpPr>
          <p:cNvPr id="14" name="Zaoblený obdélník 13"/>
          <p:cNvSpPr/>
          <p:nvPr/>
        </p:nvSpPr>
        <p:spPr>
          <a:xfrm>
            <a:off x="3563888" y="5877272"/>
            <a:ext cx="1368152" cy="720080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chvíle</a:t>
            </a:r>
            <a:endParaRPr lang="cs-CZ" dirty="0"/>
          </a:p>
        </p:txBody>
      </p:sp>
      <p:pic>
        <p:nvPicPr>
          <p:cNvPr id="2050" name="Picture 2" descr="C:\Documents and Settings\Admin\Local Settings\Temporary Internet Files\Content.IE5\VLD3FGHW\MC900360842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96336" y="1340768"/>
            <a:ext cx="1219812" cy="1263925"/>
          </a:xfrm>
          <a:prstGeom prst="rect">
            <a:avLst/>
          </a:prstGeom>
          <a:noFill/>
        </p:spPr>
      </p:pic>
      <p:pic>
        <p:nvPicPr>
          <p:cNvPr id="2052" name="Picture 4" descr="C:\Documents and Settings\Admin\Local Settings\Temporary Internet Files\Content.IE5\Y9XAWY88\MP900426525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48264" y="3573016"/>
            <a:ext cx="987439" cy="1484784"/>
          </a:xfrm>
          <a:prstGeom prst="rect">
            <a:avLst/>
          </a:prstGeom>
          <a:noFill/>
        </p:spPr>
      </p:pic>
      <p:pic>
        <p:nvPicPr>
          <p:cNvPr id="2053" name="Picture 5" descr="C:\Documents and Settings\Admin\Local Settings\Temporary Internet Files\Content.IE5\1V59TOP5\MP900402902[2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24128" y="1484784"/>
            <a:ext cx="1800200" cy="1350150"/>
          </a:xfrm>
          <a:prstGeom prst="rect">
            <a:avLst/>
          </a:prstGeom>
          <a:noFill/>
        </p:spPr>
      </p:pic>
      <p:pic>
        <p:nvPicPr>
          <p:cNvPr id="2054" name="Picture 6" descr="C:\Documents and Settings\Admin\Local Settings\Temporary Internet Files\Content.IE5\O5EM361I\MC900331255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64088" y="4581128"/>
            <a:ext cx="1108133" cy="79586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aoblený obdélník 2"/>
          <p:cNvSpPr/>
          <p:nvPr/>
        </p:nvSpPr>
        <p:spPr>
          <a:xfrm>
            <a:off x="323528" y="188640"/>
            <a:ext cx="6336704" cy="108012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TextovéPole 1"/>
          <p:cNvSpPr txBox="1"/>
          <p:nvPr/>
        </p:nvSpPr>
        <p:spPr>
          <a:xfrm>
            <a:off x="683568" y="404664"/>
            <a:ext cx="63367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Skloňuj slova podle vzoru růže:</a:t>
            </a:r>
            <a:endParaRPr lang="cs-CZ" sz="2800" dirty="0"/>
          </a:p>
        </p:txBody>
      </p:sp>
      <p:sp>
        <p:nvSpPr>
          <p:cNvPr id="4" name="Obdélník 3"/>
          <p:cNvSpPr/>
          <p:nvPr/>
        </p:nvSpPr>
        <p:spPr>
          <a:xfrm>
            <a:off x="5220072" y="2564904"/>
            <a:ext cx="3672408" cy="410445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827584" y="2492896"/>
            <a:ext cx="3672408" cy="410445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TextovéPole 5"/>
          <p:cNvSpPr txBox="1"/>
          <p:nvPr/>
        </p:nvSpPr>
        <p:spPr>
          <a:xfrm>
            <a:off x="971600" y="2708920"/>
            <a:ext cx="3456384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      jednotné číslo</a:t>
            </a:r>
          </a:p>
          <a:p>
            <a:endParaRPr lang="cs-CZ" dirty="0"/>
          </a:p>
          <a:p>
            <a:r>
              <a:rPr lang="cs-CZ" sz="2400" dirty="0" smtClean="0"/>
              <a:t>1.p.   </a:t>
            </a:r>
            <a:r>
              <a:rPr lang="cs-CZ" sz="2400" dirty="0"/>
              <a:t>c</a:t>
            </a:r>
            <a:r>
              <a:rPr lang="cs-CZ" sz="2400" dirty="0" smtClean="0"/>
              <a:t>hvíle    košile</a:t>
            </a:r>
          </a:p>
          <a:p>
            <a:r>
              <a:rPr lang="cs-CZ" sz="2400" dirty="0" smtClean="0"/>
              <a:t>2.p.   </a:t>
            </a:r>
            <a:r>
              <a:rPr lang="cs-CZ" sz="2400" dirty="0"/>
              <a:t>c</a:t>
            </a:r>
            <a:r>
              <a:rPr lang="cs-CZ" sz="2400" dirty="0" smtClean="0"/>
              <a:t>hvíle    košile</a:t>
            </a:r>
          </a:p>
          <a:p>
            <a:r>
              <a:rPr lang="cs-CZ" sz="2400" dirty="0" smtClean="0"/>
              <a:t>3.p.   </a:t>
            </a:r>
            <a:r>
              <a:rPr lang="cs-CZ" sz="2400" dirty="0"/>
              <a:t>c</a:t>
            </a:r>
            <a:r>
              <a:rPr lang="cs-CZ" sz="2400" dirty="0" smtClean="0"/>
              <a:t>hvíli     košili</a:t>
            </a:r>
          </a:p>
          <a:p>
            <a:r>
              <a:rPr lang="cs-CZ" sz="2400" dirty="0" smtClean="0"/>
              <a:t>4.p.  </a:t>
            </a:r>
            <a:r>
              <a:rPr lang="cs-CZ" sz="2400" dirty="0"/>
              <a:t>c</a:t>
            </a:r>
            <a:r>
              <a:rPr lang="cs-CZ" sz="2400" dirty="0" smtClean="0"/>
              <a:t>hvíli      košili</a:t>
            </a:r>
          </a:p>
          <a:p>
            <a:r>
              <a:rPr lang="cs-CZ" sz="2400" dirty="0" smtClean="0"/>
              <a:t>5.p.  chvíle!    Košile!</a:t>
            </a:r>
          </a:p>
          <a:p>
            <a:r>
              <a:rPr lang="cs-CZ" sz="2400" dirty="0" smtClean="0"/>
              <a:t>6.p. (o)chvíli   košili</a:t>
            </a:r>
          </a:p>
          <a:p>
            <a:r>
              <a:rPr lang="cs-CZ" sz="2400" dirty="0" smtClean="0"/>
              <a:t>7.p.   chvílí      košilí </a:t>
            </a:r>
          </a:p>
          <a:p>
            <a:endParaRPr lang="cs-CZ" sz="2400" dirty="0" smtClean="0"/>
          </a:p>
          <a:p>
            <a:r>
              <a:rPr lang="cs-CZ" b="1" dirty="0" smtClean="0"/>
              <a:t>                                         </a:t>
            </a:r>
            <a:endParaRPr lang="cs-CZ" b="1" dirty="0"/>
          </a:p>
        </p:txBody>
      </p:sp>
      <p:sp>
        <p:nvSpPr>
          <p:cNvPr id="7" name="TextovéPole 6"/>
          <p:cNvSpPr txBox="1"/>
          <p:nvPr/>
        </p:nvSpPr>
        <p:spPr>
          <a:xfrm>
            <a:off x="3635896" y="2780928"/>
            <a:ext cx="4896544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                                      množné  číslo</a:t>
            </a:r>
          </a:p>
          <a:p>
            <a:endParaRPr lang="cs-CZ" dirty="0"/>
          </a:p>
          <a:p>
            <a:r>
              <a:rPr lang="cs-CZ" sz="2400" dirty="0" smtClean="0"/>
              <a:t>                       1.p.  Chvíle   košile </a:t>
            </a:r>
          </a:p>
          <a:p>
            <a:r>
              <a:rPr lang="cs-CZ" sz="2400" dirty="0" smtClean="0"/>
              <a:t>                       2.p.  Chvílí    košilí</a:t>
            </a:r>
          </a:p>
          <a:p>
            <a:r>
              <a:rPr lang="cs-CZ" sz="2400" dirty="0" smtClean="0"/>
              <a:t>                       3.p.  Chvílím   košilím </a:t>
            </a:r>
          </a:p>
          <a:p>
            <a:r>
              <a:rPr lang="cs-CZ" sz="2400" dirty="0" smtClean="0"/>
              <a:t>                       4.p.   Chvíle    košile</a:t>
            </a:r>
          </a:p>
          <a:p>
            <a:r>
              <a:rPr lang="cs-CZ" sz="2400" dirty="0" smtClean="0"/>
              <a:t>                       5.p.    Chvíle!  Košile!</a:t>
            </a:r>
          </a:p>
          <a:p>
            <a:r>
              <a:rPr lang="cs-CZ" sz="2400" dirty="0" smtClean="0"/>
              <a:t>                       6.p. (o) chvílích  košilích</a:t>
            </a:r>
          </a:p>
          <a:p>
            <a:r>
              <a:rPr lang="cs-CZ" sz="2400" dirty="0" smtClean="0"/>
              <a:t>                       7.p.   Chvílemi   košilemi</a:t>
            </a:r>
          </a:p>
          <a:p>
            <a:endParaRPr lang="cs-CZ" sz="2400" dirty="0" smtClean="0"/>
          </a:p>
          <a:p>
            <a:r>
              <a:rPr lang="cs-CZ" b="1" dirty="0" smtClean="0"/>
              <a:t>                                          </a:t>
            </a:r>
            <a:endParaRPr lang="cs-CZ" b="1" dirty="0"/>
          </a:p>
        </p:txBody>
      </p:sp>
      <p:sp>
        <p:nvSpPr>
          <p:cNvPr id="8" name="TextovéPole 7"/>
          <p:cNvSpPr txBox="1"/>
          <p:nvPr/>
        </p:nvSpPr>
        <p:spPr>
          <a:xfrm>
            <a:off x="1259632" y="1628800"/>
            <a:ext cx="43924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dirty="0" smtClean="0"/>
              <a:t>chvíle        košile</a:t>
            </a:r>
            <a:endParaRPr lang="cs-CZ" sz="3600" dirty="0"/>
          </a:p>
        </p:txBody>
      </p:sp>
      <p:sp>
        <p:nvSpPr>
          <p:cNvPr id="9" name="TextovéPole 8"/>
          <p:cNvSpPr txBox="1"/>
          <p:nvPr/>
        </p:nvSpPr>
        <p:spPr>
          <a:xfrm>
            <a:off x="6732240" y="404664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Řešení: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Obdélník 19"/>
          <p:cNvSpPr/>
          <p:nvPr/>
        </p:nvSpPr>
        <p:spPr>
          <a:xfrm>
            <a:off x="611560" y="548680"/>
            <a:ext cx="7560840" cy="57606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TextovéPole 1"/>
          <p:cNvSpPr txBox="1"/>
          <p:nvPr/>
        </p:nvSpPr>
        <p:spPr>
          <a:xfrm>
            <a:off x="611560" y="548680"/>
            <a:ext cx="79208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Hledej slova, která se skloňují podle vzoru růže, některá spoj s obrázky.Ostatní škrtni.</a:t>
            </a:r>
            <a:endParaRPr lang="cs-CZ" dirty="0"/>
          </a:p>
        </p:txBody>
      </p:sp>
      <p:sp>
        <p:nvSpPr>
          <p:cNvPr id="3" name="Zaoblený obdélník 2"/>
          <p:cNvSpPr/>
          <p:nvPr/>
        </p:nvSpPr>
        <p:spPr>
          <a:xfrm>
            <a:off x="683568" y="1340768"/>
            <a:ext cx="1368152" cy="720080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košile</a:t>
            </a:r>
            <a:endParaRPr lang="cs-CZ" dirty="0"/>
          </a:p>
        </p:txBody>
      </p:sp>
      <p:sp>
        <p:nvSpPr>
          <p:cNvPr id="4" name="Zaoblený obdélník 3"/>
          <p:cNvSpPr/>
          <p:nvPr/>
        </p:nvSpPr>
        <p:spPr>
          <a:xfrm>
            <a:off x="4788024" y="3140968"/>
            <a:ext cx="1368152" cy="720080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město</a:t>
            </a:r>
            <a:endParaRPr lang="cs-CZ" dirty="0"/>
          </a:p>
        </p:txBody>
      </p:sp>
      <p:sp>
        <p:nvSpPr>
          <p:cNvPr id="5" name="Zaoblený obdélník 4"/>
          <p:cNvSpPr/>
          <p:nvPr/>
        </p:nvSpPr>
        <p:spPr>
          <a:xfrm>
            <a:off x="5724128" y="5877272"/>
            <a:ext cx="1368152" cy="720080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cibule</a:t>
            </a:r>
            <a:endParaRPr lang="cs-CZ" dirty="0"/>
          </a:p>
        </p:txBody>
      </p:sp>
      <p:sp>
        <p:nvSpPr>
          <p:cNvPr id="6" name="Zaoblený obdélník 5"/>
          <p:cNvSpPr/>
          <p:nvPr/>
        </p:nvSpPr>
        <p:spPr>
          <a:xfrm>
            <a:off x="251520" y="2564904"/>
            <a:ext cx="1368152" cy="720080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mapa</a:t>
            </a:r>
            <a:endParaRPr lang="cs-CZ" dirty="0"/>
          </a:p>
        </p:txBody>
      </p:sp>
      <p:sp>
        <p:nvSpPr>
          <p:cNvPr id="7" name="Zaoblený obdélník 6"/>
          <p:cNvSpPr/>
          <p:nvPr/>
        </p:nvSpPr>
        <p:spPr>
          <a:xfrm>
            <a:off x="1907704" y="3212976"/>
            <a:ext cx="1368152" cy="720080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píle</a:t>
            </a:r>
            <a:endParaRPr lang="cs-CZ" dirty="0"/>
          </a:p>
        </p:txBody>
      </p:sp>
      <p:sp>
        <p:nvSpPr>
          <p:cNvPr id="8" name="Zaoblený obdélník 7"/>
          <p:cNvSpPr/>
          <p:nvPr/>
        </p:nvSpPr>
        <p:spPr>
          <a:xfrm>
            <a:off x="323528" y="4221088"/>
            <a:ext cx="1368152" cy="720080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sova</a:t>
            </a:r>
            <a:endParaRPr lang="cs-CZ" dirty="0"/>
          </a:p>
        </p:txBody>
      </p:sp>
      <p:sp>
        <p:nvSpPr>
          <p:cNvPr id="9" name="Zaoblený obdélník 8"/>
          <p:cNvSpPr/>
          <p:nvPr/>
        </p:nvSpPr>
        <p:spPr>
          <a:xfrm>
            <a:off x="2123728" y="5013176"/>
            <a:ext cx="1368152" cy="720080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lampa</a:t>
            </a:r>
            <a:endParaRPr lang="cs-CZ" dirty="0"/>
          </a:p>
        </p:txBody>
      </p:sp>
      <p:sp>
        <p:nvSpPr>
          <p:cNvPr id="10" name="Zaoblený obdélník 9"/>
          <p:cNvSpPr/>
          <p:nvPr/>
        </p:nvSpPr>
        <p:spPr>
          <a:xfrm>
            <a:off x="467544" y="5661248"/>
            <a:ext cx="1368152" cy="720080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letadlo</a:t>
            </a:r>
            <a:endParaRPr lang="cs-CZ" dirty="0"/>
          </a:p>
        </p:txBody>
      </p:sp>
      <p:sp>
        <p:nvSpPr>
          <p:cNvPr id="11" name="Zaoblený obdélník 10"/>
          <p:cNvSpPr/>
          <p:nvPr/>
        </p:nvSpPr>
        <p:spPr>
          <a:xfrm>
            <a:off x="3851920" y="1340768"/>
            <a:ext cx="1368152" cy="720080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lavice</a:t>
            </a:r>
            <a:endParaRPr lang="cs-CZ" dirty="0"/>
          </a:p>
        </p:txBody>
      </p:sp>
      <p:sp>
        <p:nvSpPr>
          <p:cNvPr id="12" name="Zaoblený obdélník 11"/>
          <p:cNvSpPr/>
          <p:nvPr/>
        </p:nvSpPr>
        <p:spPr>
          <a:xfrm>
            <a:off x="2987824" y="2348880"/>
            <a:ext cx="1368152" cy="720080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škola</a:t>
            </a:r>
            <a:endParaRPr lang="cs-CZ" dirty="0"/>
          </a:p>
        </p:txBody>
      </p:sp>
      <p:sp>
        <p:nvSpPr>
          <p:cNvPr id="13" name="Zaoblený obdélník 12"/>
          <p:cNvSpPr/>
          <p:nvPr/>
        </p:nvSpPr>
        <p:spPr>
          <a:xfrm>
            <a:off x="3419872" y="4077072"/>
            <a:ext cx="1368152" cy="720080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židle</a:t>
            </a:r>
            <a:endParaRPr lang="cs-CZ" dirty="0"/>
          </a:p>
        </p:txBody>
      </p:sp>
      <p:sp>
        <p:nvSpPr>
          <p:cNvPr id="14" name="Zaoblený obdélník 13"/>
          <p:cNvSpPr/>
          <p:nvPr/>
        </p:nvSpPr>
        <p:spPr>
          <a:xfrm>
            <a:off x="3563888" y="5877272"/>
            <a:ext cx="1368152" cy="720080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chvíle</a:t>
            </a:r>
            <a:endParaRPr lang="cs-CZ" dirty="0"/>
          </a:p>
        </p:txBody>
      </p:sp>
      <p:pic>
        <p:nvPicPr>
          <p:cNvPr id="2050" name="Picture 2" descr="C:\Documents and Settings\Admin\Local Settings\Temporary Internet Files\Content.IE5\VLD3FGHW\MC900360842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96336" y="1340768"/>
            <a:ext cx="1219812" cy="1263925"/>
          </a:xfrm>
          <a:prstGeom prst="rect">
            <a:avLst/>
          </a:prstGeom>
          <a:noFill/>
        </p:spPr>
      </p:pic>
      <p:pic>
        <p:nvPicPr>
          <p:cNvPr id="2052" name="Picture 4" descr="C:\Documents and Settings\Admin\Local Settings\Temporary Internet Files\Content.IE5\Y9XAWY88\MP900426525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48264" y="3573016"/>
            <a:ext cx="987439" cy="1484784"/>
          </a:xfrm>
          <a:prstGeom prst="rect">
            <a:avLst/>
          </a:prstGeom>
          <a:noFill/>
        </p:spPr>
      </p:pic>
      <p:pic>
        <p:nvPicPr>
          <p:cNvPr id="2053" name="Picture 5" descr="C:\Documents and Settings\Admin\Local Settings\Temporary Internet Files\Content.IE5\1V59TOP5\MP900402902[2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24128" y="1484784"/>
            <a:ext cx="1800200" cy="1350150"/>
          </a:xfrm>
          <a:prstGeom prst="rect">
            <a:avLst/>
          </a:prstGeom>
          <a:noFill/>
        </p:spPr>
      </p:pic>
      <p:pic>
        <p:nvPicPr>
          <p:cNvPr id="2054" name="Picture 6" descr="C:\Documents and Settings\Admin\Local Settings\Temporary Internet Files\Content.IE5\O5EM361I\MC900331255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64088" y="4581128"/>
            <a:ext cx="1108133" cy="795866"/>
          </a:xfrm>
          <a:prstGeom prst="rect">
            <a:avLst/>
          </a:prstGeom>
          <a:noFill/>
        </p:spPr>
      </p:pic>
      <p:sp>
        <p:nvSpPr>
          <p:cNvPr id="19" name="TextovéPole 18"/>
          <p:cNvSpPr txBox="1"/>
          <p:nvPr/>
        </p:nvSpPr>
        <p:spPr>
          <a:xfrm>
            <a:off x="1115616" y="260648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Řešení:</a:t>
            </a:r>
            <a:endParaRPr lang="cs-CZ" dirty="0"/>
          </a:p>
        </p:txBody>
      </p:sp>
      <p:cxnSp>
        <p:nvCxnSpPr>
          <p:cNvPr id="22" name="Přímá spojovací čára 21"/>
          <p:cNvCxnSpPr/>
          <p:nvPr/>
        </p:nvCxnSpPr>
        <p:spPr>
          <a:xfrm>
            <a:off x="3059832" y="1988840"/>
            <a:ext cx="1152128" cy="15841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Přímá spojovací čára 23"/>
          <p:cNvCxnSpPr/>
          <p:nvPr/>
        </p:nvCxnSpPr>
        <p:spPr>
          <a:xfrm>
            <a:off x="539552" y="2492896"/>
            <a:ext cx="936104" cy="10081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Přímá spojovací čára 25"/>
          <p:cNvCxnSpPr/>
          <p:nvPr/>
        </p:nvCxnSpPr>
        <p:spPr>
          <a:xfrm>
            <a:off x="755576" y="3645024"/>
            <a:ext cx="648072" cy="14401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Přímá spojovací čára 27"/>
          <p:cNvCxnSpPr/>
          <p:nvPr/>
        </p:nvCxnSpPr>
        <p:spPr>
          <a:xfrm>
            <a:off x="5436096" y="2852936"/>
            <a:ext cx="432048" cy="13681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Přímá spojovací čára 29"/>
          <p:cNvCxnSpPr/>
          <p:nvPr/>
        </p:nvCxnSpPr>
        <p:spPr>
          <a:xfrm>
            <a:off x="1259632" y="5373216"/>
            <a:ext cx="144016" cy="12241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Přímá spojovací čára 31"/>
          <p:cNvCxnSpPr/>
          <p:nvPr/>
        </p:nvCxnSpPr>
        <p:spPr>
          <a:xfrm>
            <a:off x="2555776" y="4797152"/>
            <a:ext cx="576064" cy="11521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Přímá spojovací čára 33"/>
          <p:cNvCxnSpPr/>
          <p:nvPr/>
        </p:nvCxnSpPr>
        <p:spPr>
          <a:xfrm flipV="1">
            <a:off x="5076056" y="1628800"/>
            <a:ext cx="3024336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Přímá spojovací čára 35"/>
          <p:cNvCxnSpPr>
            <a:stCxn id="3" idx="3"/>
          </p:cNvCxnSpPr>
          <p:nvPr/>
        </p:nvCxnSpPr>
        <p:spPr>
          <a:xfrm>
            <a:off x="2051720" y="1700808"/>
            <a:ext cx="5040560" cy="24482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Přímá spojovací čára 37"/>
          <p:cNvCxnSpPr/>
          <p:nvPr/>
        </p:nvCxnSpPr>
        <p:spPr>
          <a:xfrm flipV="1">
            <a:off x="4572000" y="2204864"/>
            <a:ext cx="1656184" cy="25202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Přímá spojovací čára 39"/>
          <p:cNvCxnSpPr/>
          <p:nvPr/>
        </p:nvCxnSpPr>
        <p:spPr>
          <a:xfrm flipH="1" flipV="1">
            <a:off x="5652120" y="4725144"/>
            <a:ext cx="360040" cy="11521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276</Words>
  <Application>Microsoft Office PowerPoint</Application>
  <PresentationFormat>Předvádění na obrazovce (4:3)</PresentationFormat>
  <Paragraphs>106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Motiv sady Office</vt:lpstr>
      <vt:lpstr>Snímek 1</vt:lpstr>
      <vt:lpstr>Snímek 2</vt:lpstr>
      <vt:lpstr>Snímek 3</vt:lpstr>
      <vt:lpstr>Snímek 4</vt:lpstr>
      <vt:lpstr>Snímek 5</vt:lpstr>
      <vt:lpstr>Snímek 6</vt:lpstr>
    </vt:vector>
  </TitlesOfParts>
  <Company> 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 </dc:creator>
  <cp:lastModifiedBy>Pavel Vlček</cp:lastModifiedBy>
  <cp:revision>3</cp:revision>
  <dcterms:created xsi:type="dcterms:W3CDTF">2013-04-02T13:12:23Z</dcterms:created>
  <dcterms:modified xsi:type="dcterms:W3CDTF">2013-09-22T16:32:52Z</dcterms:modified>
</cp:coreProperties>
</file>