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F3E6-6D5B-4B39-BC75-6F3230EEB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DE63-8293-4234-8D68-115409FE32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F3E6-6D5B-4B39-BC75-6F3230EEB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DE63-8293-4234-8D68-115409FE32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F3E6-6D5B-4B39-BC75-6F3230EEB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DE63-8293-4234-8D68-115409FE32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F3E6-6D5B-4B39-BC75-6F3230EEB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DE63-8293-4234-8D68-115409FE32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F3E6-6D5B-4B39-BC75-6F3230EEB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DE63-8293-4234-8D68-115409FE32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F3E6-6D5B-4B39-BC75-6F3230EEB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DE63-8293-4234-8D68-115409FE32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F3E6-6D5B-4B39-BC75-6F3230EEB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DE63-8293-4234-8D68-115409FE32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F3E6-6D5B-4B39-BC75-6F3230EEB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DE63-8293-4234-8D68-115409FE32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F3E6-6D5B-4B39-BC75-6F3230EEB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DE63-8293-4234-8D68-115409FE32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F3E6-6D5B-4B39-BC75-6F3230EEB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DE63-8293-4234-8D68-115409FE32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F3E6-6D5B-4B39-BC75-6F3230EEB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7DE63-8293-4234-8D68-115409FE32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EF3E6-6D5B-4B39-BC75-6F3230EEB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7DE63-8293-4234-8D68-115409FE326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857356" y="4357694"/>
            <a:ext cx="5400600" cy="11373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Vzor </a:t>
            </a:r>
            <a:r>
              <a:rPr lang="cs-CZ" sz="4400" dirty="0" smtClean="0">
                <a:solidFill>
                  <a:schemeClr val="tx1"/>
                </a:solidFill>
              </a:rPr>
              <a:t>kost</a:t>
            </a:r>
          </a:p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668880" y="2420888"/>
            <a:ext cx="5760640" cy="16561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454" y="508030"/>
            <a:ext cx="8713093" cy="16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1643042" y="2714620"/>
            <a:ext cx="57150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6600" dirty="0"/>
              <a:t>Č</a:t>
            </a:r>
            <a:r>
              <a:rPr lang="cs-CZ" sz="6600" dirty="0" smtClean="0"/>
              <a:t>eský jazyk</a:t>
            </a:r>
            <a:endParaRPr lang="cs-CZ" sz="6600" dirty="0"/>
          </a:p>
        </p:txBody>
      </p:sp>
      <p:sp>
        <p:nvSpPr>
          <p:cNvPr id="9" name="TextovéPole 6"/>
          <p:cNvSpPr txBox="1"/>
          <p:nvPr/>
        </p:nvSpPr>
        <p:spPr>
          <a:xfrm>
            <a:off x="0" y="5643578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VY_32_INOVACE_233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1124744"/>
            <a:ext cx="8568952" cy="43924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vzor kost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Zástupný symbol pro obsah 4"/>
          <p:cNvGraphicFramePr>
            <a:graphicFrameLocks/>
          </p:cNvGraphicFramePr>
          <p:nvPr/>
        </p:nvGraphicFramePr>
        <p:xfrm>
          <a:off x="457200" y="1600200"/>
          <a:ext cx="8229600" cy="2975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/>
                <a:gridCol w="3384376"/>
                <a:gridCol w="353873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Pád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Číslo jednotné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Číslo množné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kost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kosti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kosti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kostí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kosti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kostem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kost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kosti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34640">
                <a:tc>
                  <a:txBody>
                    <a:bodyPr/>
                    <a:lstStyle/>
                    <a:p>
                      <a:r>
                        <a:rPr lang="cs-CZ" dirty="0" smtClean="0"/>
                        <a:t>5.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kosti !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kosti !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kosti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kostech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5048">
                <a:tc>
                  <a:txBody>
                    <a:bodyPr/>
                    <a:lstStyle/>
                    <a:p>
                      <a:r>
                        <a:rPr lang="cs-CZ" dirty="0" smtClean="0"/>
                        <a:t>7.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kostí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kostmi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Vzor kost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Skloňují se podstatná jména rodu ženského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1. p. č. j. zakončená souhláskou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2. p. č. j. zakončená koncovkou – </a:t>
            </a: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měkký vzor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koncovkách č. j. i mn. vždy </a:t>
            </a: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i/í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dítě v mn. č.- s dětm</a:t>
            </a: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 descr="C:\Users\Stěhula\AppData\Local\Microsoft\Windows\Temporary Internet Files\Content.IE5\CHYYOIH3\MC9002511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2046083" cy="2159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539552" y="404664"/>
            <a:ext cx="7776864" cy="129614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obsah 2"/>
          <p:cNvSpPr txBox="1">
            <a:spLocks/>
          </p:cNvSpPr>
          <p:nvPr/>
        </p:nvSpPr>
        <p:spPr>
          <a:xfrm>
            <a:off x="457200" y="404664"/>
            <a:ext cx="8229600" cy="5721499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Označte podstatná jména , která se skloňují podle vzoru kost,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některá spoj s obrázkem: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most, věž, radost, host, okolnost, </a:t>
            </a:r>
            <a:r>
              <a:rPr lang="cs-CZ" sz="3200" dirty="0" smtClean="0"/>
              <a:t>sůl, bytost,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zlost,labuť, mrkev, večerníček, obuv, víkend, větev, řeč, hřeben, nepříjemnost, báseň, lest,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věc, koroptev, zub, starost,dívka, myš, starost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:\Documents and Settings\Admin\Local Settings\Temporary Internet Files\Content.IE5\O5EM361I\MP90038655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509120"/>
            <a:ext cx="1201813" cy="1684784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M900336936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4725144"/>
            <a:ext cx="1512168" cy="1512168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O5EM361I\MC90032049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4149080"/>
            <a:ext cx="1258214" cy="1829714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1V59TOP5\MC90029884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5013176"/>
            <a:ext cx="1814170" cy="1322222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C900444689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8144" y="4653136"/>
            <a:ext cx="1390155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260648"/>
            <a:ext cx="3024336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51520" y="404664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Roztřiď slova podle vzoru:</a:t>
            </a:r>
            <a:endParaRPr lang="cs-CZ" sz="2000" dirty="0"/>
          </a:p>
        </p:txBody>
      </p:sp>
      <p:sp>
        <p:nvSpPr>
          <p:cNvPr id="5" name="Elipsa 4"/>
          <p:cNvSpPr/>
          <p:nvPr/>
        </p:nvSpPr>
        <p:spPr>
          <a:xfrm>
            <a:off x="1907704" y="1628800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sova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2051720" y="1052736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mrkev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2051720" y="2132856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židle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0" y="1772816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sůl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0" y="1268760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chvíle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4283968" y="2060848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jabloň</a:t>
            </a:r>
            <a:endParaRPr lang="cs-CZ" dirty="0"/>
          </a:p>
        </p:txBody>
      </p:sp>
      <p:sp>
        <p:nvSpPr>
          <p:cNvPr id="11" name="Elipsa 10"/>
          <p:cNvSpPr/>
          <p:nvPr/>
        </p:nvSpPr>
        <p:spPr>
          <a:xfrm>
            <a:off x="6444208" y="1916832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lampa</a:t>
            </a:r>
            <a:endParaRPr lang="cs-CZ" dirty="0"/>
          </a:p>
        </p:txBody>
      </p:sp>
      <p:sp>
        <p:nvSpPr>
          <p:cNvPr id="12" name="Elipsa 11"/>
          <p:cNvSpPr/>
          <p:nvPr/>
        </p:nvSpPr>
        <p:spPr>
          <a:xfrm>
            <a:off x="3995936" y="1484784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košile</a:t>
            </a:r>
            <a:endParaRPr lang="cs-CZ" dirty="0"/>
          </a:p>
        </p:txBody>
      </p:sp>
      <p:sp>
        <p:nvSpPr>
          <p:cNvPr id="14" name="Elipsa 13"/>
          <p:cNvSpPr/>
          <p:nvPr/>
        </p:nvSpPr>
        <p:spPr>
          <a:xfrm>
            <a:off x="4355976" y="908720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obuv</a:t>
            </a:r>
            <a:endParaRPr lang="cs-CZ" dirty="0"/>
          </a:p>
        </p:txBody>
      </p:sp>
      <p:sp>
        <p:nvSpPr>
          <p:cNvPr id="15" name="Elipsa 14"/>
          <p:cNvSpPr/>
          <p:nvPr/>
        </p:nvSpPr>
        <p:spPr>
          <a:xfrm>
            <a:off x="4572000" y="404664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škola</a:t>
            </a:r>
            <a:endParaRPr lang="cs-CZ" dirty="0"/>
          </a:p>
        </p:txBody>
      </p:sp>
      <p:sp>
        <p:nvSpPr>
          <p:cNvPr id="16" name="Elipsa 15"/>
          <p:cNvSpPr/>
          <p:nvPr/>
        </p:nvSpPr>
        <p:spPr>
          <a:xfrm>
            <a:off x="6516216" y="908720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pila</a:t>
            </a:r>
            <a:endParaRPr lang="cs-CZ" dirty="0"/>
          </a:p>
        </p:txBody>
      </p:sp>
      <p:sp>
        <p:nvSpPr>
          <p:cNvPr id="17" name="Elipsa 16"/>
          <p:cNvSpPr/>
          <p:nvPr/>
        </p:nvSpPr>
        <p:spPr>
          <a:xfrm>
            <a:off x="6660232" y="404664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větev</a:t>
            </a:r>
            <a:endParaRPr lang="cs-CZ" dirty="0"/>
          </a:p>
        </p:txBody>
      </p:sp>
      <p:sp>
        <p:nvSpPr>
          <p:cNvPr id="18" name="Elipsa 17"/>
          <p:cNvSpPr/>
          <p:nvPr/>
        </p:nvSpPr>
        <p:spPr>
          <a:xfrm>
            <a:off x="6804248" y="2492896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řeč</a:t>
            </a:r>
            <a:endParaRPr lang="cs-CZ" dirty="0"/>
          </a:p>
        </p:txBody>
      </p:sp>
      <p:sp>
        <p:nvSpPr>
          <p:cNvPr id="19" name="Elipsa 18"/>
          <p:cNvSpPr/>
          <p:nvPr/>
        </p:nvSpPr>
        <p:spPr>
          <a:xfrm>
            <a:off x="0" y="2420888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cibule</a:t>
            </a:r>
            <a:endParaRPr lang="cs-CZ" dirty="0"/>
          </a:p>
        </p:txBody>
      </p:sp>
      <p:graphicFrame>
        <p:nvGraphicFramePr>
          <p:cNvPr id="20" name="Tabulka 19"/>
          <p:cNvGraphicFramePr>
            <a:graphicFrameLocks noGrp="1"/>
          </p:cNvGraphicFramePr>
          <p:nvPr/>
        </p:nvGraphicFramePr>
        <p:xfrm>
          <a:off x="683568" y="3501008"/>
          <a:ext cx="7632848" cy="2926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08212"/>
                <a:gridCol w="1908212"/>
                <a:gridCol w="1908212"/>
                <a:gridCol w="1908212"/>
              </a:tblGrid>
              <a:tr h="320920"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     žena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růže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píseň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kost</a:t>
                      </a:r>
                      <a:endParaRPr lang="cs-CZ" dirty="0"/>
                    </a:p>
                  </a:txBody>
                  <a:tcPr/>
                </a:tc>
              </a:tr>
              <a:tr h="32092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092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585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092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092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092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092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Elipsa 20"/>
          <p:cNvSpPr/>
          <p:nvPr/>
        </p:nvSpPr>
        <p:spPr>
          <a:xfrm>
            <a:off x="4572000" y="2708920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radost</a:t>
            </a:r>
            <a:endParaRPr lang="cs-CZ" dirty="0"/>
          </a:p>
        </p:txBody>
      </p:sp>
      <p:sp>
        <p:nvSpPr>
          <p:cNvPr id="22" name="Elipsa 21"/>
          <p:cNvSpPr/>
          <p:nvPr/>
        </p:nvSpPr>
        <p:spPr>
          <a:xfrm>
            <a:off x="2483768" y="2708920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zem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539552" y="404664"/>
            <a:ext cx="7776864" cy="129614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obsah 2"/>
          <p:cNvSpPr txBox="1">
            <a:spLocks/>
          </p:cNvSpPr>
          <p:nvPr/>
        </p:nvSpPr>
        <p:spPr>
          <a:xfrm>
            <a:off x="457200" y="404664"/>
            <a:ext cx="8229600" cy="5721499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Označte podstatná jména , která se skloňují podle vzoru kost,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některá spoj s obrázkem: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most, věž, </a:t>
            </a: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radost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host, </a:t>
            </a: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okolnost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lang="cs-CZ" sz="3200" u="sng" dirty="0" smtClean="0"/>
              <a:t>sůl, bytost, </a:t>
            </a: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zlost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,labuť, mrkev, večerníček,</a:t>
            </a: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obuv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víkend, větev, </a:t>
            </a: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řeč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hřeben, </a:t>
            </a: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nepříjemnost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báseň, </a:t>
            </a: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lest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věc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koroptev, zub, </a:t>
            </a: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starost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,dívka, </a:t>
            </a: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myš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starost</a:t>
            </a:r>
            <a:endParaRPr kumimoji="0" lang="cs-CZ" sz="32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:\Documents and Settings\Admin\Local Settings\Temporary Internet Files\Content.IE5\O5EM361I\MP90038655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509120"/>
            <a:ext cx="1201813" cy="1684784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M900336936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4725144"/>
            <a:ext cx="1512168" cy="1512168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O5EM361I\MC90032049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4149080"/>
            <a:ext cx="1258214" cy="1829714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1V59TOP5\MC90029884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5013176"/>
            <a:ext cx="1814170" cy="1322222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C900444689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8144" y="4653136"/>
            <a:ext cx="1390155" cy="1800200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539552" y="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 flipV="1">
            <a:off x="1763688" y="2492896"/>
            <a:ext cx="5184576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6588224" y="2924944"/>
            <a:ext cx="1296144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flipH="1" flipV="1">
            <a:off x="1259632" y="3933056"/>
            <a:ext cx="309634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flipV="1">
            <a:off x="2627784" y="2420888"/>
            <a:ext cx="5040560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260648"/>
            <a:ext cx="3024336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51520" y="404664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Roztřiď slova podle vzoru:</a:t>
            </a:r>
            <a:endParaRPr lang="cs-CZ" sz="2000" dirty="0"/>
          </a:p>
        </p:txBody>
      </p:sp>
      <p:sp>
        <p:nvSpPr>
          <p:cNvPr id="5" name="Elipsa 4"/>
          <p:cNvSpPr/>
          <p:nvPr/>
        </p:nvSpPr>
        <p:spPr>
          <a:xfrm>
            <a:off x="1907704" y="1628800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sova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2051720" y="1052736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mrkev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2051720" y="2132856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židle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0" y="1772816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sůl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0" y="1268760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chvíle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4283968" y="2060848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jabloň</a:t>
            </a:r>
            <a:endParaRPr lang="cs-CZ" dirty="0"/>
          </a:p>
        </p:txBody>
      </p:sp>
      <p:sp>
        <p:nvSpPr>
          <p:cNvPr id="11" name="Elipsa 10"/>
          <p:cNvSpPr/>
          <p:nvPr/>
        </p:nvSpPr>
        <p:spPr>
          <a:xfrm>
            <a:off x="6444208" y="1916832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lampa</a:t>
            </a:r>
            <a:endParaRPr lang="cs-CZ" dirty="0"/>
          </a:p>
        </p:txBody>
      </p:sp>
      <p:sp>
        <p:nvSpPr>
          <p:cNvPr id="12" name="Elipsa 11"/>
          <p:cNvSpPr/>
          <p:nvPr/>
        </p:nvSpPr>
        <p:spPr>
          <a:xfrm>
            <a:off x="3995936" y="1484784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košile</a:t>
            </a:r>
            <a:endParaRPr lang="cs-CZ" dirty="0"/>
          </a:p>
        </p:txBody>
      </p:sp>
      <p:sp>
        <p:nvSpPr>
          <p:cNvPr id="14" name="Elipsa 13"/>
          <p:cNvSpPr/>
          <p:nvPr/>
        </p:nvSpPr>
        <p:spPr>
          <a:xfrm>
            <a:off x="4355976" y="908720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obuv</a:t>
            </a:r>
            <a:endParaRPr lang="cs-CZ" dirty="0"/>
          </a:p>
        </p:txBody>
      </p:sp>
      <p:sp>
        <p:nvSpPr>
          <p:cNvPr id="15" name="Elipsa 14"/>
          <p:cNvSpPr/>
          <p:nvPr/>
        </p:nvSpPr>
        <p:spPr>
          <a:xfrm>
            <a:off x="4572000" y="404664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škola</a:t>
            </a:r>
            <a:endParaRPr lang="cs-CZ" dirty="0"/>
          </a:p>
        </p:txBody>
      </p:sp>
      <p:sp>
        <p:nvSpPr>
          <p:cNvPr id="16" name="Elipsa 15"/>
          <p:cNvSpPr/>
          <p:nvPr/>
        </p:nvSpPr>
        <p:spPr>
          <a:xfrm>
            <a:off x="6516216" y="908720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pila</a:t>
            </a:r>
            <a:endParaRPr lang="cs-CZ" dirty="0"/>
          </a:p>
        </p:txBody>
      </p:sp>
      <p:sp>
        <p:nvSpPr>
          <p:cNvPr id="17" name="Elipsa 16"/>
          <p:cNvSpPr/>
          <p:nvPr/>
        </p:nvSpPr>
        <p:spPr>
          <a:xfrm>
            <a:off x="6660232" y="404664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větev</a:t>
            </a:r>
            <a:endParaRPr lang="cs-CZ" dirty="0"/>
          </a:p>
        </p:txBody>
      </p:sp>
      <p:sp>
        <p:nvSpPr>
          <p:cNvPr id="18" name="Elipsa 17"/>
          <p:cNvSpPr/>
          <p:nvPr/>
        </p:nvSpPr>
        <p:spPr>
          <a:xfrm>
            <a:off x="6804248" y="2492896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řeč</a:t>
            </a:r>
            <a:endParaRPr lang="cs-CZ" dirty="0"/>
          </a:p>
        </p:txBody>
      </p:sp>
      <p:sp>
        <p:nvSpPr>
          <p:cNvPr id="19" name="Elipsa 18"/>
          <p:cNvSpPr/>
          <p:nvPr/>
        </p:nvSpPr>
        <p:spPr>
          <a:xfrm>
            <a:off x="0" y="2420888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cibule</a:t>
            </a:r>
            <a:endParaRPr lang="cs-CZ" dirty="0"/>
          </a:p>
        </p:txBody>
      </p:sp>
      <p:graphicFrame>
        <p:nvGraphicFramePr>
          <p:cNvPr id="20" name="Tabulka 19"/>
          <p:cNvGraphicFramePr>
            <a:graphicFrameLocks noGrp="1"/>
          </p:cNvGraphicFramePr>
          <p:nvPr/>
        </p:nvGraphicFramePr>
        <p:xfrm>
          <a:off x="683568" y="3501008"/>
          <a:ext cx="7632848" cy="2926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08212"/>
                <a:gridCol w="1908212"/>
                <a:gridCol w="1908212"/>
                <a:gridCol w="1908212"/>
              </a:tblGrid>
              <a:tr h="320920"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     žena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růže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píseň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kost</a:t>
                      </a:r>
                      <a:endParaRPr lang="cs-CZ" dirty="0"/>
                    </a:p>
                  </a:txBody>
                  <a:tcPr/>
                </a:tc>
              </a:tr>
              <a:tr h="320920">
                <a:tc>
                  <a:txBody>
                    <a:bodyPr/>
                    <a:lstStyle/>
                    <a:p>
                      <a:r>
                        <a:rPr lang="cs-CZ" dirty="0" smtClean="0"/>
                        <a:t>Škola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Chvíle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Větev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Řeč</a:t>
                      </a:r>
                      <a:endParaRPr lang="cs-CZ" dirty="0"/>
                    </a:p>
                  </a:txBody>
                  <a:tcPr/>
                </a:tc>
              </a:tr>
              <a:tr h="320920">
                <a:tc>
                  <a:txBody>
                    <a:bodyPr/>
                    <a:lstStyle/>
                    <a:p>
                      <a:r>
                        <a:rPr lang="cs-CZ" dirty="0" smtClean="0"/>
                        <a:t>Pila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Židle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Mrkev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Radost</a:t>
                      </a:r>
                      <a:endParaRPr lang="cs-CZ" dirty="0"/>
                    </a:p>
                  </a:txBody>
                  <a:tcPr/>
                </a:tc>
              </a:tr>
              <a:tr h="345850">
                <a:tc>
                  <a:txBody>
                    <a:bodyPr/>
                    <a:lstStyle/>
                    <a:p>
                      <a:r>
                        <a:rPr lang="cs-CZ" dirty="0" smtClean="0"/>
                        <a:t>Lampa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Obuv</a:t>
                      </a:r>
                      <a:endParaRPr lang="cs-CZ" dirty="0"/>
                    </a:p>
                  </a:txBody>
                  <a:tcPr/>
                </a:tc>
              </a:tr>
              <a:tr h="320920">
                <a:tc>
                  <a:txBody>
                    <a:bodyPr/>
                    <a:lstStyle/>
                    <a:p>
                      <a:r>
                        <a:rPr lang="cs-CZ" dirty="0" smtClean="0"/>
                        <a:t>Sova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košile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Jabloň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Sůl</a:t>
                      </a:r>
                      <a:endParaRPr lang="cs-CZ" dirty="0"/>
                    </a:p>
                  </a:txBody>
                  <a:tcPr/>
                </a:tc>
              </a:tr>
              <a:tr h="32092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092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092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Elipsa 20"/>
          <p:cNvSpPr/>
          <p:nvPr/>
        </p:nvSpPr>
        <p:spPr>
          <a:xfrm>
            <a:off x="4572000" y="2708920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radost</a:t>
            </a:r>
            <a:endParaRPr lang="cs-CZ" dirty="0"/>
          </a:p>
        </p:txBody>
      </p:sp>
      <p:sp>
        <p:nvSpPr>
          <p:cNvPr id="22" name="Elipsa 21"/>
          <p:cNvSpPr/>
          <p:nvPr/>
        </p:nvSpPr>
        <p:spPr>
          <a:xfrm>
            <a:off x="2483768" y="2708920"/>
            <a:ext cx="19442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zem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275856" y="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311</Words>
  <Application>Microsoft Office PowerPoint</Application>
  <PresentationFormat>Předvádění na obrazovce (4:3)</PresentationFormat>
  <Paragraphs>107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3</cp:revision>
  <dcterms:created xsi:type="dcterms:W3CDTF">2013-04-02T13:50:53Z</dcterms:created>
  <dcterms:modified xsi:type="dcterms:W3CDTF">2013-09-22T16:35:31Z</dcterms:modified>
</cp:coreProperties>
</file>