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F995-01BA-433F-A275-9ECF34418B0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3B14B-CA3B-43A7-ACA0-91DF24F25A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68880" y="2348880"/>
            <a:ext cx="5760640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857356" y="4214818"/>
            <a:ext cx="5400600" cy="15121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454" y="50803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714480" y="2643182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43108" y="4380564"/>
            <a:ext cx="489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dirty="0" smtClean="0"/>
              <a:t>Podstatná jména rodu mužského neživotného</a:t>
            </a:r>
          </a:p>
          <a:p>
            <a:pPr algn="ctr"/>
            <a:endParaRPr lang="cs-CZ" dirty="0"/>
          </a:p>
        </p:txBody>
      </p:sp>
      <p:sp>
        <p:nvSpPr>
          <p:cNvPr id="10" name="TextovéPole 6"/>
          <p:cNvSpPr txBox="1"/>
          <p:nvPr/>
        </p:nvSpPr>
        <p:spPr>
          <a:xfrm>
            <a:off x="0" y="579181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VY_32_INOVACE_235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251520" y="476672"/>
            <a:ext cx="8496944" cy="15121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Vlk, pán, syn, hlemýžď, opravář, muž, zajíc,ochránce, soudce, učitel, přítel.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Hrad, pytel, chléb, výlet, cíl, vůz, stroj, rýč, vor, sešit, autobus, sad, les.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5288" y="47625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Slova v obou skupinách jsou podstatná jména rodu mužského. V první skupině jsou všechna životná. Ve druhé pak neživotná.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611560" y="260648"/>
            <a:ext cx="6912768" cy="335699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27584" y="260648"/>
            <a:ext cx="7200800" cy="2788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/>
              <a:t>Podstatná jména rodu mužského neživotného skloňujeme podle vzorů </a:t>
            </a:r>
            <a:r>
              <a:rPr lang="cs-CZ" sz="2400" b="1" dirty="0"/>
              <a:t>hrad/les </a:t>
            </a:r>
            <a:r>
              <a:rPr lang="cs-CZ" sz="2400" dirty="0"/>
              <a:t>a </a:t>
            </a:r>
            <a:r>
              <a:rPr lang="cs-CZ" sz="2400" b="1" dirty="0"/>
              <a:t>stroj</a:t>
            </a:r>
            <a:r>
              <a:rPr lang="cs-CZ" sz="2400" dirty="0"/>
              <a:t>. 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/>
              <a:t>                                                     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/>
              <a:t>        </a:t>
            </a:r>
            <a:r>
              <a:rPr lang="cs-CZ" sz="2400" b="1" dirty="0"/>
              <a:t>hrad                              stroj</a:t>
            </a:r>
            <a:endParaRPr lang="cs-CZ" sz="2400" dirty="0"/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400" dirty="0"/>
              <a:t>1.pád hrad/les                  1.pád stroj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400" dirty="0"/>
              <a:t>2.pád bez hrad</a:t>
            </a:r>
            <a:r>
              <a:rPr lang="cs-CZ" sz="2400" b="1" dirty="0"/>
              <a:t>u</a:t>
            </a:r>
            <a:r>
              <a:rPr lang="cs-CZ" sz="2400" dirty="0"/>
              <a:t>/les</a:t>
            </a:r>
            <a:r>
              <a:rPr lang="cs-CZ" sz="2400" b="1" dirty="0"/>
              <a:t>a       </a:t>
            </a:r>
            <a:r>
              <a:rPr lang="cs-CZ" sz="2400" dirty="0"/>
              <a:t>2.pád bez stroj</a:t>
            </a:r>
            <a:r>
              <a:rPr lang="cs-CZ" sz="2400" b="1" dirty="0"/>
              <a:t>e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/>
              <a:t>                           -</a:t>
            </a:r>
            <a:r>
              <a:rPr lang="cs-CZ" sz="2400" b="1" dirty="0"/>
              <a:t>u</a:t>
            </a:r>
            <a:r>
              <a:rPr lang="cs-CZ" sz="2400" dirty="0"/>
              <a:t>,   -</a:t>
            </a:r>
            <a:r>
              <a:rPr lang="cs-CZ" sz="2400" b="1" dirty="0"/>
              <a:t>a                              -e</a:t>
            </a:r>
          </a:p>
        </p:txBody>
      </p:sp>
      <p:pic>
        <p:nvPicPr>
          <p:cNvPr id="2050" name="Picture 2" descr="C:\Documents and Settings\Admin\Local Settings\Temporary Internet Files\Content.IE5\Y9XAWY88\MP90014909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933056"/>
            <a:ext cx="1728192" cy="2645192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C90023426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077072"/>
            <a:ext cx="2726602" cy="2382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404664"/>
            <a:ext cx="7560840" cy="10081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23528" y="404664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2400" dirty="0"/>
              <a:t>U skupiny pod.jmen neživotných vytvoř 2.pád </a:t>
            </a:r>
            <a:r>
              <a:rPr lang="cs-CZ" sz="2400" dirty="0" err="1"/>
              <a:t>č.j</a:t>
            </a:r>
            <a:r>
              <a:rPr lang="cs-CZ" sz="2400" dirty="0"/>
              <a:t>.,shodné koncovky vyznač stejnou barvou. Porovnej koncovky slov.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1560" y="1844824"/>
            <a:ext cx="7272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3200" dirty="0" smtClean="0"/>
              <a:t> Hrad -           , pytel -             , chléb -            , výlet -             , cíl -              , vůz -             , stroj -            , rýč-                , sešit-             , autobus -                , les -                  .</a:t>
            </a:r>
            <a:endParaRPr lang="cs-CZ" sz="3200" dirty="0"/>
          </a:p>
        </p:txBody>
      </p:sp>
      <p:pic>
        <p:nvPicPr>
          <p:cNvPr id="1026" name="Picture 2" descr="C:\Documents and Settings\Admin\Local Settings\Temporary Internet Files\Content.IE5\O5EM361I\MC9000583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933056"/>
            <a:ext cx="2050883" cy="192939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1V59TOP5\MC90021496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725144"/>
            <a:ext cx="1250887" cy="1465152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P90014909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005064"/>
            <a:ext cx="1571178" cy="2404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467544" y="188640"/>
            <a:ext cx="8208912" cy="11521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Rozhodni, jestli je podstatné jméno rodu mužského životného či neživotného. Ž – vybarvi zeleně, NŽ – žlutě.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611188" y="3573463"/>
            <a:ext cx="1871662" cy="24511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Group 41"/>
          <p:cNvGraphicFramePr>
            <a:graphicFrameLocks/>
          </p:cNvGraphicFramePr>
          <p:nvPr/>
        </p:nvGraphicFramePr>
        <p:xfrm>
          <a:off x="3348038" y="1557338"/>
          <a:ext cx="4043362" cy="4464052"/>
        </p:xfrm>
        <a:graphic>
          <a:graphicData uri="http://schemas.openxmlformats.org/drawingml/2006/table">
            <a:tbl>
              <a:tblPr/>
              <a:tblGrid>
                <a:gridCol w="1347787"/>
                <a:gridCol w="1347788"/>
                <a:gridCol w="1347787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ubrus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dům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stroj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pán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404664"/>
            <a:ext cx="7560840" cy="100811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23528" y="404664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2400" dirty="0"/>
              <a:t>U skupiny pod.jmen neživotných vytvoř 2.pád </a:t>
            </a:r>
            <a:r>
              <a:rPr lang="cs-CZ" sz="2400" dirty="0" err="1"/>
              <a:t>č.j</a:t>
            </a:r>
            <a:r>
              <a:rPr lang="cs-CZ" sz="2400" dirty="0"/>
              <a:t>.,shodné koncovky vyznač stejnou barvou. Porovnej koncovky slov.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1560" y="1844824"/>
            <a:ext cx="7272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3200" dirty="0" smtClean="0"/>
              <a:t> Hrad - hradu   , pytel - pytle, chléb - chleba         , výlet - výletu  , cíl - cíle  , vůz -  vozu         , stroj -stroje  , rýč- rýče    , sešit-  sešitu   , autobus - autobusu      , les - lesa           .</a:t>
            </a:r>
            <a:endParaRPr lang="cs-CZ" sz="3200" dirty="0"/>
          </a:p>
        </p:txBody>
      </p:sp>
      <p:pic>
        <p:nvPicPr>
          <p:cNvPr id="1026" name="Picture 2" descr="C:\Documents and Settings\Admin\Local Settings\Temporary Internet Files\Content.IE5\O5EM361I\MC9000583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933056"/>
            <a:ext cx="2050883" cy="192939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1V59TOP5\MC90021496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725144"/>
            <a:ext cx="1250887" cy="1465152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P90014909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005064"/>
            <a:ext cx="1571178" cy="2404864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1115616" y="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467544" y="188640"/>
            <a:ext cx="8208912" cy="11521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Rozhodni, jestli je podstatné jméno rodu mužského životného či neživotného. Ž – vybarvi zeleně, NŽ – žlutě.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611188" y="3573463"/>
            <a:ext cx="1871662" cy="24511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Group 41"/>
          <p:cNvGraphicFramePr>
            <a:graphicFrameLocks/>
          </p:cNvGraphicFramePr>
          <p:nvPr/>
        </p:nvGraphicFramePr>
        <p:xfrm>
          <a:off x="3348038" y="1557338"/>
          <a:ext cx="4043362" cy="4464052"/>
        </p:xfrm>
        <a:graphic>
          <a:graphicData uri="http://schemas.openxmlformats.org/drawingml/2006/table">
            <a:tbl>
              <a:tblPr/>
              <a:tblGrid>
                <a:gridCol w="1347787"/>
                <a:gridCol w="1347788"/>
                <a:gridCol w="1347787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ubrus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dům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stroj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pán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vlak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55576" y="16288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289</Words>
  <Application>Microsoft Office PowerPoint</Application>
  <PresentationFormat>Předvádění na obrazovce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2013-04-02T14:43:20Z</dcterms:created>
  <dcterms:modified xsi:type="dcterms:W3CDTF">2013-09-22T16:38:48Z</dcterms:modified>
</cp:coreProperties>
</file>