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537D-7813-4D07-A0AC-87308C886A6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C6AD-77CF-4F81-A9F0-1CB7FDCF38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537D-7813-4D07-A0AC-87308C886A6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C6AD-77CF-4F81-A9F0-1CB7FDCF38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537D-7813-4D07-A0AC-87308C886A6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C6AD-77CF-4F81-A9F0-1CB7FDCF38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537D-7813-4D07-A0AC-87308C886A6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C6AD-77CF-4F81-A9F0-1CB7FDCF38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537D-7813-4D07-A0AC-87308C886A6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C6AD-77CF-4F81-A9F0-1CB7FDCF38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537D-7813-4D07-A0AC-87308C886A6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C6AD-77CF-4F81-A9F0-1CB7FDCF38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537D-7813-4D07-A0AC-87308C886A6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C6AD-77CF-4F81-A9F0-1CB7FDCF38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537D-7813-4D07-A0AC-87308C886A6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C6AD-77CF-4F81-A9F0-1CB7FDCF38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537D-7813-4D07-A0AC-87308C886A6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C6AD-77CF-4F81-A9F0-1CB7FDCF38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537D-7813-4D07-A0AC-87308C886A6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C6AD-77CF-4F81-A9F0-1CB7FDCF38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537D-7813-4D07-A0AC-87308C886A6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C6AD-77CF-4F81-A9F0-1CB7FDCF38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D537D-7813-4D07-A0AC-87308C886A6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AC6AD-77CF-4F81-A9F0-1CB7FDCF388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835696" y="4149080"/>
            <a:ext cx="5400600" cy="120874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Vzor </a:t>
            </a:r>
            <a:r>
              <a:rPr lang="cs-CZ" sz="4400" dirty="0" smtClean="0">
                <a:solidFill>
                  <a:schemeClr val="tx1"/>
                </a:solidFill>
              </a:rPr>
              <a:t>muž</a:t>
            </a:r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619672" y="2420888"/>
            <a:ext cx="5760640" cy="16561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454" y="508030"/>
            <a:ext cx="8713093" cy="16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1643042" y="2714620"/>
            <a:ext cx="57150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6600" dirty="0"/>
              <a:t>Č</a:t>
            </a:r>
            <a:r>
              <a:rPr lang="cs-CZ" sz="6600" dirty="0" smtClean="0"/>
              <a:t>eský jazyk</a:t>
            </a:r>
            <a:endParaRPr lang="cs-CZ" sz="6600" dirty="0"/>
          </a:p>
        </p:txBody>
      </p:sp>
      <p:sp>
        <p:nvSpPr>
          <p:cNvPr id="9" name="TextovéPole 6"/>
          <p:cNvSpPr txBox="1"/>
          <p:nvPr/>
        </p:nvSpPr>
        <p:spPr>
          <a:xfrm>
            <a:off x="0" y="571501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VY_32_INOVACE_238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922114"/>
          </a:xfrm>
          <a:prstGeom prst="rect">
            <a:avLst/>
          </a:prstGeom>
          <a:solidFill>
            <a:srgbClr val="FFFF0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Skloňování vzoru </a:t>
            </a:r>
            <a:r>
              <a:rPr lang="cs-CZ" sz="4400" smtClean="0">
                <a:latin typeface="+mj-lt"/>
                <a:ea typeface="+mj-ea"/>
                <a:cs typeface="+mj-cs"/>
              </a:rPr>
              <a:t>muž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text 2"/>
          <p:cNvSpPr txBox="1">
            <a:spLocks/>
          </p:cNvSpPr>
          <p:nvPr/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Jednotné číslo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obsah 3"/>
          <p:cNvSpPr txBox="1">
            <a:spLocks/>
          </p:cNvSpPr>
          <p:nvPr/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p. 	</a:t>
            </a:r>
            <a:r>
              <a:rPr lang="cs-CZ" sz="2800" dirty="0" smtClean="0"/>
              <a:t>muž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2. p.	</a:t>
            </a:r>
            <a:r>
              <a:rPr lang="cs-CZ" sz="2800" dirty="0" smtClean="0"/>
              <a:t>muže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3. p.	</a:t>
            </a:r>
            <a:r>
              <a:rPr lang="cs-CZ" sz="2800" dirty="0" smtClean="0"/>
              <a:t>muži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/muž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4. p.	</a:t>
            </a:r>
            <a:r>
              <a:rPr lang="cs-CZ" sz="2800" dirty="0" smtClean="0"/>
              <a:t>muže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5. p.	</a:t>
            </a:r>
            <a:r>
              <a:rPr lang="cs-CZ" sz="2800" dirty="0" smtClean="0"/>
              <a:t>muži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6. p. (o)	</a:t>
            </a:r>
            <a:r>
              <a:rPr lang="cs-CZ" sz="2800" dirty="0" smtClean="0"/>
              <a:t>muži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/muž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7. p. (s)	</a:t>
            </a:r>
            <a:r>
              <a:rPr lang="cs-CZ" sz="2800" dirty="0" smtClean="0"/>
              <a:t>mužem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text 4"/>
          <p:cNvSpPr txBox="1">
            <a:spLocks/>
          </p:cNvSpPr>
          <p:nvPr/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Množné číslo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5"/>
          <p:cNvSpPr txBox="1">
            <a:spLocks/>
          </p:cNvSpPr>
          <p:nvPr/>
        </p:nvSpPr>
        <p:spPr>
          <a:xfrm>
            <a:off x="4572001" y="2060848"/>
            <a:ext cx="4320480" cy="43924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1.p.            </a:t>
            </a:r>
            <a:r>
              <a:rPr lang="cs-CZ" sz="2800" dirty="0" smtClean="0"/>
              <a:t>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muž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lang="cs-CZ" sz="2800" dirty="0" smtClean="0"/>
              <a:t>muž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ové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                    (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obyvatelé)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p.	</a:t>
            </a:r>
            <a:r>
              <a:rPr lang="cs-CZ" sz="2800" dirty="0" smtClean="0"/>
              <a:t>           muž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p.		</a:t>
            </a:r>
            <a:r>
              <a:rPr lang="cs-CZ" sz="2800" dirty="0" smtClean="0"/>
              <a:t>muž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ům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p.		</a:t>
            </a:r>
            <a:r>
              <a:rPr lang="cs-CZ" sz="2800" dirty="0" smtClean="0"/>
              <a:t>muže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p.	        </a:t>
            </a:r>
            <a:r>
              <a:rPr lang="cs-CZ" sz="2800" dirty="0" smtClean="0"/>
              <a:t>muž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!/</a:t>
            </a:r>
            <a:r>
              <a:rPr lang="cs-CZ" sz="2800" dirty="0" smtClean="0"/>
              <a:t>muž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ové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/>
              <a:t> </a:t>
            </a:r>
            <a:r>
              <a:rPr lang="cs-CZ" sz="2800" dirty="0" smtClean="0"/>
              <a:t>                     (obyvatelé)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p.(o)</a:t>
            </a:r>
            <a:r>
              <a:rPr lang="cs-CZ" sz="2800" dirty="0"/>
              <a:t> </a:t>
            </a:r>
            <a:r>
              <a:rPr lang="cs-CZ" sz="2800" dirty="0" smtClean="0"/>
              <a:t>          </a:t>
            </a:r>
            <a:r>
              <a:rPr lang="cs-CZ" sz="2800" dirty="0" err="1" smtClean="0"/>
              <a:t>muží</a:t>
            </a:r>
            <a:r>
              <a:rPr lang="cs-CZ" sz="2800" dirty="0" smtClean="0"/>
              <a:t>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p. (s)</a:t>
            </a:r>
            <a:r>
              <a:rPr lang="cs-CZ" sz="2800" dirty="0"/>
              <a:t> </a:t>
            </a:r>
            <a:r>
              <a:rPr lang="cs-CZ" sz="2800" dirty="0" smtClean="0"/>
              <a:t>           muži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539552" y="260648"/>
            <a:ext cx="5904656" cy="11521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Picture 9" descr="j01990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148064" y="4149080"/>
            <a:ext cx="1174964" cy="1296144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755576" y="404664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Dej slova do 1.p. čísla množného a spoj s obrázky. Jaký mají vzor?</a:t>
            </a:r>
            <a:endParaRPr lang="cs-CZ" sz="24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916832"/>
            <a:ext cx="3024336" cy="64807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král- ______________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6516216" y="5949280"/>
            <a:ext cx="2376264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Vzor:_____________</a:t>
            </a:r>
            <a:endParaRPr lang="cs-CZ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419872" y="5949280"/>
            <a:ext cx="3024336" cy="64807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Cukrář- ______________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51520" y="2780928"/>
            <a:ext cx="3024336" cy="64807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Učitel- _____________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251520" y="3573016"/>
            <a:ext cx="3024336" cy="64807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Úhoř- _____________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251520" y="4365104"/>
            <a:ext cx="3024336" cy="64807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Vrabec - _____________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251520" y="5157192"/>
            <a:ext cx="3024336" cy="64807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Lékař-_______________</a:t>
            </a:r>
            <a:endParaRPr lang="cs-CZ" dirty="0"/>
          </a:p>
        </p:txBody>
      </p:sp>
      <p:sp>
        <p:nvSpPr>
          <p:cNvPr id="14" name="Zaoblený obdélník 13"/>
          <p:cNvSpPr/>
          <p:nvPr/>
        </p:nvSpPr>
        <p:spPr>
          <a:xfrm>
            <a:off x="179512" y="5877272"/>
            <a:ext cx="3024336" cy="64807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Sportovec-___________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VLD3FGHW\MC90043038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700808"/>
            <a:ext cx="1234306" cy="1545566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2060848"/>
            <a:ext cx="1346905" cy="1152375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O5EM361I\MC90008399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3501008"/>
            <a:ext cx="1800200" cy="620418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VLD3FGHW\MC900192297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0352" y="2204864"/>
            <a:ext cx="1183666" cy="1211193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P900185160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07904" y="3429000"/>
            <a:ext cx="1324744" cy="880955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Y9XAWY88\MM900337023[1]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52320" y="4581128"/>
            <a:ext cx="1028700" cy="866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láček 5"/>
          <p:cNvSpPr/>
          <p:nvPr/>
        </p:nvSpPr>
        <p:spPr>
          <a:xfrm>
            <a:off x="539552" y="0"/>
            <a:ext cx="2160240" cy="1052736"/>
          </a:xfrm>
          <a:prstGeom prst="cloud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560" y="1397000"/>
          <a:ext cx="7776865" cy="476830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55373"/>
                <a:gridCol w="1555373"/>
                <a:gridCol w="1555373"/>
                <a:gridCol w="1555373"/>
                <a:gridCol w="1555373"/>
              </a:tblGrid>
              <a:tr h="9536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vzor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1.p.č.mn.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4.p.č.mn.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7.p.č.mn.</a:t>
                      </a:r>
                      <a:endParaRPr lang="cs-CZ" sz="2800" dirty="0"/>
                    </a:p>
                  </a:txBody>
                  <a:tcPr/>
                </a:tc>
              </a:tr>
              <a:tr h="953661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stavitel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53661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král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53661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zedník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53661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pes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83568" y="260648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tabulku :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539552" y="260648"/>
            <a:ext cx="5904656" cy="11521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Picture 9" descr="j01990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148064" y="4149080"/>
            <a:ext cx="1174964" cy="1296144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755576" y="404664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Dej slova do 1.p. čísla množného a spoj s obrázky. Jaký mají vzor?</a:t>
            </a:r>
            <a:endParaRPr lang="cs-CZ" sz="24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916832"/>
            <a:ext cx="3024336" cy="64807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král- _králové__________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6516216" y="5949280"/>
            <a:ext cx="2376264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Vzor:___muž_______</a:t>
            </a:r>
            <a:endParaRPr lang="cs-CZ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419872" y="5949280"/>
            <a:ext cx="3024336" cy="64807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Cukrář- _cukráři______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51520" y="2780928"/>
            <a:ext cx="3024336" cy="64807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Učitel- __učitelé_____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251520" y="3573016"/>
            <a:ext cx="3024336" cy="64807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Úhoř- ____úhoři____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251520" y="4365104"/>
            <a:ext cx="3024336" cy="64807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Vrabec - ____vrabci____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251520" y="5157192"/>
            <a:ext cx="3024336" cy="64807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Lékař-____lékaři____</a:t>
            </a:r>
            <a:endParaRPr lang="cs-CZ" dirty="0"/>
          </a:p>
        </p:txBody>
      </p:sp>
      <p:sp>
        <p:nvSpPr>
          <p:cNvPr id="14" name="Zaoblený obdélník 13"/>
          <p:cNvSpPr/>
          <p:nvPr/>
        </p:nvSpPr>
        <p:spPr>
          <a:xfrm>
            <a:off x="179512" y="5877272"/>
            <a:ext cx="3024336" cy="64807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Sportovec-__sportovci___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VLD3FGHW\MC90043038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700808"/>
            <a:ext cx="1234306" cy="1545566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2060848"/>
            <a:ext cx="1346905" cy="1152375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O5EM361I\MC90008399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3501008"/>
            <a:ext cx="1800200" cy="620418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VLD3FGHW\MC900192297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0352" y="2204864"/>
            <a:ext cx="1183666" cy="1211193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P900185160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07904" y="3429000"/>
            <a:ext cx="1324744" cy="880955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Y9XAWY88\MM900337023[1]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52320" y="4581128"/>
            <a:ext cx="1028700" cy="866775"/>
          </a:xfrm>
          <a:prstGeom prst="rect">
            <a:avLst/>
          </a:prstGeom>
          <a:noFill/>
        </p:spPr>
      </p:pic>
      <p:cxnSp>
        <p:nvCxnSpPr>
          <p:cNvPr id="20" name="Přímá spojovací čára 19"/>
          <p:cNvCxnSpPr/>
          <p:nvPr/>
        </p:nvCxnSpPr>
        <p:spPr>
          <a:xfrm>
            <a:off x="2915816" y="2204864"/>
            <a:ext cx="129614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flipV="1">
            <a:off x="3203848" y="2852936"/>
            <a:ext cx="302433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2987824" y="3717032"/>
            <a:ext cx="338437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 flipV="1">
            <a:off x="3131840" y="2996952"/>
            <a:ext cx="504056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>
            <a:stCxn id="13" idx="3"/>
          </p:cNvCxnSpPr>
          <p:nvPr/>
        </p:nvCxnSpPr>
        <p:spPr>
          <a:xfrm flipV="1">
            <a:off x="3275856" y="3933056"/>
            <a:ext cx="1296144" cy="1548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flipV="1">
            <a:off x="3131840" y="5013176"/>
            <a:ext cx="2232248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flipV="1">
            <a:off x="4499992" y="5229200"/>
            <a:ext cx="316835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6372200" y="47667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láček 5"/>
          <p:cNvSpPr/>
          <p:nvPr/>
        </p:nvSpPr>
        <p:spPr>
          <a:xfrm>
            <a:off x="539552" y="0"/>
            <a:ext cx="2160240" cy="1052736"/>
          </a:xfrm>
          <a:prstGeom prst="cloud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560" y="1397000"/>
          <a:ext cx="7776865" cy="476830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55373"/>
                <a:gridCol w="1555373"/>
                <a:gridCol w="1555373"/>
                <a:gridCol w="1555373"/>
                <a:gridCol w="1555373"/>
              </a:tblGrid>
              <a:tr h="9536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vzor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1.p.č.mn.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4.p.č.mn.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7.p.č.mn.</a:t>
                      </a:r>
                      <a:endParaRPr lang="cs-CZ" sz="2800" dirty="0"/>
                    </a:p>
                  </a:txBody>
                  <a:tcPr/>
                </a:tc>
              </a:tr>
              <a:tr h="953661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stavitel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muž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stavitelé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stavitele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staviteli</a:t>
                      </a:r>
                      <a:endParaRPr lang="cs-CZ" dirty="0"/>
                    </a:p>
                  </a:txBody>
                  <a:tcPr/>
                </a:tc>
              </a:tr>
              <a:tr h="953661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král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muž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králové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králi</a:t>
                      </a:r>
                      <a:endParaRPr lang="cs-CZ" dirty="0"/>
                    </a:p>
                  </a:txBody>
                  <a:tcPr/>
                </a:tc>
              </a:tr>
              <a:tr h="953661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zedník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pán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zedníci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zedníky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zedníky</a:t>
                      </a:r>
                      <a:endParaRPr lang="cs-CZ" dirty="0"/>
                    </a:p>
                  </a:txBody>
                  <a:tcPr/>
                </a:tc>
              </a:tr>
              <a:tr h="953661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pes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pán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psi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psy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psy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83568" y="260648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tabulku 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843808" y="26064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166</Words>
  <Application>Microsoft Office PowerPoint</Application>
  <PresentationFormat>Předvádění na obrazovce (4:3)</PresentationFormat>
  <Paragraphs>79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5</cp:revision>
  <dcterms:created xsi:type="dcterms:W3CDTF">2013-04-02T15:39:19Z</dcterms:created>
  <dcterms:modified xsi:type="dcterms:W3CDTF">2013-09-22T16:42:06Z</dcterms:modified>
</cp:coreProperties>
</file>