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Přídavná jména - opakování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11560" y="1700808"/>
            <a:ext cx="8229600" cy="4525963"/>
          </a:xfrm>
        </p:spPr>
        <p:txBody>
          <a:bodyPr>
            <a:noAutofit/>
          </a:bodyPr>
          <a:lstStyle/>
          <a:p>
            <a:r>
              <a:rPr lang="cs-CZ" sz="2200" b="1" dirty="0" smtClean="0"/>
              <a:t>Co vyjadřují přídavná jména?</a:t>
            </a:r>
          </a:p>
          <a:p>
            <a:r>
              <a:rPr lang="cs-CZ" sz="2200" dirty="0" smtClean="0"/>
              <a:t>Vyjadřují vlastnosti osob, zvířat nebo věcí a jevů označených podstatným jménem.</a:t>
            </a:r>
          </a:p>
          <a:p>
            <a:r>
              <a:rPr lang="cs-CZ" sz="2200" b="1" dirty="0" smtClean="0"/>
              <a:t>Jak se na ně ptáme?</a:t>
            </a:r>
          </a:p>
          <a:p>
            <a:r>
              <a:rPr lang="cs-CZ" sz="2200" dirty="0" smtClean="0"/>
              <a:t>Ptáme se otázkami: ………? ……….? ………..?</a:t>
            </a:r>
            <a:endParaRPr lang="cs-CZ" sz="2200" b="1" dirty="0" smtClean="0"/>
          </a:p>
          <a:p>
            <a:r>
              <a:rPr lang="cs-CZ" sz="2200" dirty="0" smtClean="0"/>
              <a:t>Př.:  jaký koláč?		makový koláč</a:t>
            </a:r>
          </a:p>
          <a:p>
            <a:pPr marL="457200" lvl="1" indent="0">
              <a:buNone/>
            </a:pPr>
            <a:r>
              <a:rPr lang="cs-CZ" sz="2200" dirty="0"/>
              <a:t> </a:t>
            </a:r>
            <a:r>
              <a:rPr lang="cs-CZ" sz="2200" dirty="0" smtClean="0"/>
              <a:t>     který básník?		ruský básník</a:t>
            </a:r>
          </a:p>
          <a:p>
            <a:pPr marL="457200" lvl="1" indent="0">
              <a:buNone/>
            </a:pPr>
            <a:r>
              <a:rPr lang="cs-CZ" sz="2200" dirty="0"/>
              <a:t> </a:t>
            </a:r>
            <a:r>
              <a:rPr lang="cs-CZ" sz="2200" dirty="0" smtClean="0"/>
              <a:t>     čí kabát?		</a:t>
            </a:r>
            <a:r>
              <a:rPr lang="cs-CZ" sz="2200" dirty="0"/>
              <a:t>o</a:t>
            </a:r>
            <a:r>
              <a:rPr lang="cs-CZ" sz="2200" dirty="0" smtClean="0"/>
              <a:t>tcův kabát</a:t>
            </a:r>
          </a:p>
          <a:p>
            <a:pPr marL="457200" lvl="1" indent="0">
              <a:buNone/>
            </a:pPr>
            <a:r>
              <a:rPr lang="cs-CZ" sz="2200" dirty="0" smtClean="0"/>
              <a:t>Přídavná jména jsou </a:t>
            </a:r>
            <a:r>
              <a:rPr lang="cs-CZ" sz="2200" b="1" dirty="0" smtClean="0"/>
              <a:t>slova ohebná – ………….</a:t>
            </a:r>
            <a:r>
              <a:rPr lang="cs-CZ" sz="2200" dirty="0" smtClean="0"/>
              <a:t>. Shodují se </a:t>
            </a:r>
            <a:r>
              <a:rPr lang="cs-CZ" sz="2200" dirty="0"/>
              <a:t>v pádě, čísle </a:t>
            </a:r>
            <a:r>
              <a:rPr lang="cs-CZ" sz="2200" dirty="0" smtClean="0"/>
              <a:t>a rodě s podstatným jménem, které blíže určují.</a:t>
            </a:r>
          </a:p>
          <a:p>
            <a:pPr marL="457200" lvl="1" indent="0">
              <a:buNone/>
            </a:pPr>
            <a:r>
              <a:rPr lang="cs-CZ" sz="2200" dirty="0" smtClean="0"/>
              <a:t>Př.: pro mladého muže – p. …, č. …, rod …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28325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Procvičování (řešení)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Najdi vhodné dvojice:</a:t>
            </a:r>
          </a:p>
          <a:p>
            <a:pPr marL="0" indent="0">
              <a:buNone/>
            </a:pPr>
            <a:r>
              <a:rPr lang="cs-CZ" sz="2000" dirty="0" smtClean="0"/>
              <a:t>Nerudovy 		básně</a:t>
            </a:r>
          </a:p>
          <a:p>
            <a:pPr marL="0" indent="0">
              <a:buNone/>
            </a:pPr>
            <a:r>
              <a:rPr lang="cs-CZ" sz="2000" dirty="0" smtClean="0"/>
              <a:t>Ve </a:t>
            </a:r>
            <a:r>
              <a:rPr lang="cs-CZ" sz="2000" dirty="0"/>
              <a:t>Čtvrtkových 		</a:t>
            </a:r>
            <a:r>
              <a:rPr lang="cs-CZ" sz="2000" dirty="0" smtClean="0"/>
              <a:t>pohádkách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Na Ladových 		</a:t>
            </a:r>
            <a:r>
              <a:rPr lang="cs-CZ" sz="2000" dirty="0" smtClean="0"/>
              <a:t>obrázcích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Skrblíkovy 		</a:t>
            </a:r>
            <a:r>
              <a:rPr lang="cs-CZ" sz="2000" dirty="0" smtClean="0"/>
              <a:t>miliony</a:t>
            </a:r>
          </a:p>
          <a:p>
            <a:pPr marL="0" indent="0">
              <a:buNone/>
            </a:pPr>
            <a:r>
              <a:rPr lang="cs-CZ" sz="2000" dirty="0" smtClean="0"/>
              <a:t>Pro císařovy		nové šaty</a:t>
            </a:r>
          </a:p>
          <a:p>
            <a:pPr marL="0" indent="0">
              <a:buNone/>
            </a:pPr>
            <a:r>
              <a:rPr lang="cs-CZ" sz="2000" dirty="0" smtClean="0"/>
              <a:t>Se </a:t>
            </a:r>
            <a:r>
              <a:rPr lang="cs-CZ" sz="2000" dirty="0"/>
              <a:t>Smetanovými		</a:t>
            </a:r>
            <a:r>
              <a:rPr lang="cs-CZ" sz="2000" dirty="0" smtClean="0"/>
              <a:t>operami</a:t>
            </a:r>
            <a:endParaRPr lang="cs-CZ" sz="2000" dirty="0"/>
          </a:p>
          <a:p>
            <a:pPr marL="0" indent="0">
              <a:buNone/>
            </a:pPr>
            <a:r>
              <a:rPr lang="cs-CZ" sz="2000" dirty="0" err="1"/>
              <a:t>Gulliverovy</a:t>
            </a:r>
            <a:r>
              <a:rPr lang="cs-CZ" sz="2000" dirty="0"/>
              <a:t>		</a:t>
            </a:r>
            <a:r>
              <a:rPr lang="cs-CZ" sz="2000" dirty="0" smtClean="0"/>
              <a:t>cesty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V Gottových 		</a:t>
            </a:r>
            <a:r>
              <a:rPr lang="cs-CZ" sz="2000" dirty="0" smtClean="0"/>
              <a:t>písních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Pro lékařovy 		</a:t>
            </a:r>
            <a:r>
              <a:rPr lang="cs-CZ" sz="2000" dirty="0" smtClean="0"/>
              <a:t>předpisy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Královi 			</a:t>
            </a:r>
            <a:r>
              <a:rPr lang="cs-CZ" sz="2000" dirty="0" smtClean="0"/>
              <a:t>rádcové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0369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přídavných jmen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Podle zakončení rozlišujeme tři druhy přídavných jmen:</a:t>
            </a:r>
          </a:p>
          <a:p>
            <a:r>
              <a:rPr lang="cs-CZ" sz="2200" b="1" dirty="0" smtClean="0"/>
              <a:t>………… </a:t>
            </a:r>
            <a:r>
              <a:rPr lang="cs-CZ" sz="2200" dirty="0" smtClean="0"/>
              <a:t> – mají v 1. p. č. j. tři koncovky pro jednotlivé rody:</a:t>
            </a:r>
          </a:p>
          <a:p>
            <a:pPr lvl="1"/>
            <a:r>
              <a:rPr lang="cs-CZ" sz="2200" b="1" dirty="0" smtClean="0"/>
              <a:t>ý</a:t>
            </a:r>
            <a:r>
              <a:rPr lang="cs-CZ" sz="2200" dirty="0" smtClean="0"/>
              <a:t> v rodě mužském (mladý muž)</a:t>
            </a:r>
          </a:p>
          <a:p>
            <a:pPr lvl="1"/>
            <a:r>
              <a:rPr lang="cs-CZ" sz="2200" b="1" dirty="0" smtClean="0"/>
              <a:t>á</a:t>
            </a:r>
            <a:r>
              <a:rPr lang="cs-CZ" sz="2200" dirty="0" smtClean="0"/>
              <a:t> v rodě ženském (mladá žena)</a:t>
            </a:r>
          </a:p>
          <a:p>
            <a:pPr lvl="1"/>
            <a:r>
              <a:rPr lang="cs-CZ" sz="2200" b="1" dirty="0" smtClean="0"/>
              <a:t>é </a:t>
            </a:r>
            <a:r>
              <a:rPr lang="cs-CZ" sz="2200" dirty="0" smtClean="0"/>
              <a:t>v rodě středním (mladé děvče)</a:t>
            </a:r>
          </a:p>
          <a:p>
            <a:pPr marL="457200" lvl="1" indent="0">
              <a:buNone/>
            </a:pPr>
            <a:r>
              <a:rPr lang="cs-CZ" sz="2200" b="1" dirty="0" smtClean="0"/>
              <a:t>…………  </a:t>
            </a:r>
            <a:r>
              <a:rPr lang="cs-CZ" sz="2200" dirty="0" smtClean="0"/>
              <a:t>– mají v 1. p. č. j. ve všech rodech stejnou koncovku – </a:t>
            </a:r>
            <a:r>
              <a:rPr lang="cs-CZ" sz="2200" b="1" dirty="0" smtClean="0"/>
              <a:t>í</a:t>
            </a:r>
            <a:r>
              <a:rPr lang="cs-CZ" sz="2200" dirty="0" smtClean="0"/>
              <a:t> (jarní vzduch, jarní noc, jarní počasí)</a:t>
            </a:r>
          </a:p>
          <a:p>
            <a:pPr marL="457200" lvl="1" indent="0">
              <a:buNone/>
            </a:pPr>
            <a:r>
              <a:rPr lang="cs-CZ" sz="2200" b="1" dirty="0" smtClean="0"/>
              <a:t>………………..  </a:t>
            </a:r>
            <a:r>
              <a:rPr lang="cs-CZ" sz="2200" dirty="0" smtClean="0"/>
              <a:t>– od </a:t>
            </a:r>
            <a:r>
              <a:rPr lang="cs-CZ" sz="2200" dirty="0" err="1" smtClean="0"/>
              <a:t>podst</a:t>
            </a:r>
            <a:r>
              <a:rPr lang="cs-CZ" sz="2200" dirty="0" smtClean="0"/>
              <a:t>. </a:t>
            </a:r>
            <a:r>
              <a:rPr lang="cs-CZ" sz="2200" dirty="0" err="1"/>
              <a:t>j</a:t>
            </a:r>
            <a:r>
              <a:rPr lang="cs-CZ" sz="2200" dirty="0" err="1" smtClean="0"/>
              <a:t>m</a:t>
            </a:r>
            <a:r>
              <a:rPr lang="cs-CZ" sz="2200" dirty="0" smtClean="0"/>
              <a:t>. rodu mužského se tvoří příponami </a:t>
            </a:r>
          </a:p>
          <a:p>
            <a:pPr marL="457200" lvl="1" indent="0">
              <a:buNone/>
            </a:pPr>
            <a:r>
              <a:rPr lang="cs-CZ" sz="2200" dirty="0" smtClean="0"/>
              <a:t>–</a:t>
            </a:r>
            <a:r>
              <a:rPr lang="cs-CZ" sz="2200" b="1" dirty="0" err="1" smtClean="0"/>
              <a:t>ův</a:t>
            </a:r>
            <a:r>
              <a:rPr lang="cs-CZ" sz="2200" b="1" dirty="0" smtClean="0"/>
              <a:t> </a:t>
            </a:r>
            <a:r>
              <a:rPr lang="cs-CZ" sz="2200" dirty="0" smtClean="0"/>
              <a:t>(otcův kabát), - </a:t>
            </a:r>
            <a:r>
              <a:rPr lang="cs-CZ" sz="2200" b="1" dirty="0" smtClean="0"/>
              <a:t>ova</a:t>
            </a:r>
            <a:r>
              <a:rPr lang="cs-CZ" sz="2200" dirty="0" smtClean="0"/>
              <a:t> (otcova hůl), -</a:t>
            </a:r>
            <a:r>
              <a:rPr lang="cs-CZ" sz="2200" b="1" dirty="0" err="1" smtClean="0"/>
              <a:t>ovo</a:t>
            </a:r>
            <a:r>
              <a:rPr lang="cs-CZ" sz="2200" b="1" dirty="0" smtClean="0"/>
              <a:t> </a:t>
            </a:r>
            <a:r>
              <a:rPr lang="cs-CZ" sz="2200" dirty="0" smtClean="0"/>
              <a:t>(otcovo auto)</a:t>
            </a:r>
          </a:p>
          <a:p>
            <a:pPr marL="457200" lvl="1" indent="0">
              <a:buNone/>
            </a:pPr>
            <a:r>
              <a:rPr lang="cs-CZ" sz="2200" dirty="0"/>
              <a:t>	</a:t>
            </a:r>
            <a:r>
              <a:rPr lang="cs-CZ" sz="2200" dirty="0" smtClean="0"/>
              <a:t>	 - od </a:t>
            </a:r>
            <a:r>
              <a:rPr lang="cs-CZ" sz="2200" dirty="0" err="1" smtClean="0"/>
              <a:t>podst</a:t>
            </a:r>
            <a:r>
              <a:rPr lang="cs-CZ" sz="2200" dirty="0" smtClean="0"/>
              <a:t>. </a:t>
            </a:r>
            <a:r>
              <a:rPr lang="cs-CZ" sz="2200" dirty="0" err="1"/>
              <a:t>j</a:t>
            </a:r>
            <a:r>
              <a:rPr lang="cs-CZ" sz="2200" dirty="0" err="1" smtClean="0"/>
              <a:t>m</a:t>
            </a:r>
            <a:r>
              <a:rPr lang="cs-CZ" sz="2200" dirty="0" smtClean="0"/>
              <a:t>. rodu ženského se tvoří příponami –</a:t>
            </a:r>
            <a:r>
              <a:rPr lang="cs-CZ" sz="2200" b="1" dirty="0" smtClean="0"/>
              <a:t>in </a:t>
            </a:r>
            <a:r>
              <a:rPr lang="cs-CZ" sz="2200" dirty="0" smtClean="0"/>
              <a:t>(matčin kabát), -</a:t>
            </a:r>
            <a:r>
              <a:rPr lang="cs-CZ" sz="2200" b="1" dirty="0" err="1" smtClean="0"/>
              <a:t>ina</a:t>
            </a:r>
            <a:r>
              <a:rPr lang="cs-CZ" sz="2200" b="1" dirty="0" smtClean="0"/>
              <a:t> </a:t>
            </a:r>
            <a:r>
              <a:rPr lang="cs-CZ" sz="2200" dirty="0" smtClean="0"/>
              <a:t> (matčina hůl), -</a:t>
            </a:r>
            <a:r>
              <a:rPr lang="cs-CZ" sz="2200" b="1" dirty="0" err="1" smtClean="0"/>
              <a:t>ino</a:t>
            </a:r>
            <a:r>
              <a:rPr lang="cs-CZ" sz="2200" b="1" dirty="0" smtClean="0"/>
              <a:t> </a:t>
            </a:r>
            <a:r>
              <a:rPr lang="cs-CZ" sz="2200" dirty="0" smtClean="0"/>
              <a:t>(matčino auto)</a:t>
            </a:r>
          </a:p>
          <a:p>
            <a:pPr lvl="1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72051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Skloňování přídavných jmen – opak.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Příd. </a:t>
            </a:r>
            <a:r>
              <a:rPr lang="cs-CZ" sz="2400" dirty="0" err="1"/>
              <a:t>j</a:t>
            </a:r>
            <a:r>
              <a:rPr lang="cs-CZ" sz="2400" dirty="0" err="1" smtClean="0"/>
              <a:t>m</a:t>
            </a:r>
            <a:r>
              <a:rPr lang="cs-CZ" sz="2400" dirty="0" smtClean="0"/>
              <a:t>. </a:t>
            </a:r>
            <a:r>
              <a:rPr lang="cs-CZ" sz="2400" b="1" dirty="0" smtClean="0"/>
              <a:t>tvrdá</a:t>
            </a:r>
            <a:r>
              <a:rPr lang="cs-CZ" sz="2400" dirty="0" smtClean="0"/>
              <a:t> skloňujeme podle vzoru ……….</a:t>
            </a:r>
            <a:r>
              <a:rPr lang="cs-CZ" sz="2400" b="1" dirty="0" smtClean="0"/>
              <a:t>(………, ………).</a:t>
            </a:r>
          </a:p>
          <a:p>
            <a:r>
              <a:rPr lang="cs-CZ" sz="2400" dirty="0" smtClean="0"/>
              <a:t>V koncovkách </a:t>
            </a:r>
            <a:r>
              <a:rPr lang="cs-CZ" sz="2400" b="1" dirty="0" smtClean="0"/>
              <a:t>příd. </a:t>
            </a:r>
            <a:r>
              <a:rPr lang="cs-CZ" sz="2400" b="1" dirty="0" err="1"/>
              <a:t>j</a:t>
            </a:r>
            <a:r>
              <a:rPr lang="cs-CZ" sz="2400" b="1" dirty="0" err="1" smtClean="0"/>
              <a:t>m</a:t>
            </a:r>
            <a:r>
              <a:rPr lang="cs-CZ" sz="2400" b="1" dirty="0" smtClean="0"/>
              <a:t>. tvrdých </a:t>
            </a:r>
            <a:r>
              <a:rPr lang="cs-CZ" sz="2400" dirty="0" smtClean="0"/>
              <a:t>píšeme tvrdé </a:t>
            </a:r>
            <a:r>
              <a:rPr lang="cs-CZ" sz="2400" b="1" dirty="0" smtClean="0"/>
              <a:t>–ý </a:t>
            </a:r>
            <a:r>
              <a:rPr lang="cs-CZ" sz="2400" dirty="0" smtClean="0"/>
              <a:t>(nový student, k novým studentům, nových studentech).</a:t>
            </a:r>
          </a:p>
          <a:p>
            <a:r>
              <a:rPr lang="cs-CZ" sz="2400" dirty="0" smtClean="0"/>
              <a:t>Měkké </a:t>
            </a:r>
            <a:r>
              <a:rPr lang="cs-CZ" sz="2400" b="1" dirty="0" smtClean="0"/>
              <a:t>–í </a:t>
            </a:r>
            <a:r>
              <a:rPr lang="cs-CZ" sz="2400" dirty="0" smtClean="0"/>
              <a:t>píšeme jen v </a:t>
            </a:r>
            <a:r>
              <a:rPr lang="cs-CZ" sz="2400" b="1" dirty="0" smtClean="0"/>
              <a:t>1. a 5. pádě množného čísla rodu mužského životného</a:t>
            </a:r>
            <a:r>
              <a:rPr lang="cs-CZ" sz="2400" dirty="0" smtClean="0"/>
              <a:t> (noví studenti). </a:t>
            </a:r>
          </a:p>
          <a:p>
            <a:r>
              <a:rPr lang="cs-CZ" sz="2400" b="1" dirty="0" smtClean="0"/>
              <a:t>V 7. pádě množného čísla </a:t>
            </a:r>
            <a:r>
              <a:rPr lang="cs-CZ" sz="2400" dirty="0" smtClean="0"/>
              <a:t>je koncovka </a:t>
            </a:r>
            <a:r>
              <a:rPr lang="cs-CZ" sz="2400" b="1" dirty="0" smtClean="0"/>
              <a:t>–</a:t>
            </a:r>
            <a:r>
              <a:rPr lang="cs-CZ" sz="2400" b="1" dirty="0" err="1" smtClean="0"/>
              <a:t>ými</a:t>
            </a:r>
            <a:r>
              <a:rPr lang="cs-CZ" sz="2400" dirty="0" smtClean="0"/>
              <a:t>.</a:t>
            </a:r>
          </a:p>
          <a:p>
            <a:endParaRPr lang="cs-CZ" sz="2400" dirty="0" smtClean="0"/>
          </a:p>
          <a:p>
            <a:r>
              <a:rPr lang="cs-CZ" sz="2400" dirty="0" smtClean="0"/>
              <a:t>Příd. </a:t>
            </a:r>
            <a:r>
              <a:rPr lang="cs-CZ" sz="2400" dirty="0" err="1"/>
              <a:t>j</a:t>
            </a:r>
            <a:r>
              <a:rPr lang="cs-CZ" sz="2400" dirty="0" err="1" smtClean="0"/>
              <a:t>m</a:t>
            </a:r>
            <a:r>
              <a:rPr lang="cs-CZ" sz="2400" dirty="0" smtClean="0"/>
              <a:t>. </a:t>
            </a:r>
            <a:r>
              <a:rPr lang="cs-CZ" sz="2400" b="1" dirty="0" smtClean="0"/>
              <a:t>měkká</a:t>
            </a:r>
            <a:r>
              <a:rPr lang="cs-CZ" sz="2400" dirty="0" smtClean="0"/>
              <a:t> skloňujeme podle vzoru ……….</a:t>
            </a:r>
            <a:r>
              <a:rPr lang="cs-CZ" sz="2400" b="1" dirty="0" smtClean="0"/>
              <a:t>(………., ……..).</a:t>
            </a:r>
          </a:p>
          <a:p>
            <a:r>
              <a:rPr lang="cs-CZ" sz="2400" dirty="0" smtClean="0"/>
              <a:t>V koncovkách </a:t>
            </a:r>
            <a:r>
              <a:rPr lang="cs-CZ" sz="2400" b="1" dirty="0" smtClean="0"/>
              <a:t>příd. </a:t>
            </a:r>
            <a:r>
              <a:rPr lang="cs-CZ" sz="2400" b="1" dirty="0" err="1" smtClean="0"/>
              <a:t>jm</a:t>
            </a:r>
            <a:r>
              <a:rPr lang="cs-CZ" sz="2400" b="1" dirty="0" smtClean="0"/>
              <a:t>. měkkých </a:t>
            </a:r>
            <a:r>
              <a:rPr lang="cs-CZ" sz="2400" dirty="0" smtClean="0"/>
              <a:t>píšeme</a:t>
            </a:r>
            <a:r>
              <a:rPr lang="cs-CZ" sz="2400" b="1" dirty="0" smtClean="0"/>
              <a:t> vždy –í.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08160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Skloňování přídavných jmen – opak.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 smtClean="0"/>
              <a:t>Příd. </a:t>
            </a:r>
            <a:r>
              <a:rPr lang="cs-CZ" sz="2200" b="1" dirty="0" err="1"/>
              <a:t>j</a:t>
            </a:r>
            <a:r>
              <a:rPr lang="cs-CZ" sz="2200" b="1" dirty="0" err="1" smtClean="0"/>
              <a:t>m</a:t>
            </a:r>
            <a:r>
              <a:rPr lang="cs-CZ" sz="2200" b="1" dirty="0" smtClean="0"/>
              <a:t>. přivlastňovací </a:t>
            </a:r>
            <a:r>
              <a:rPr lang="cs-CZ" sz="2200" dirty="0" smtClean="0"/>
              <a:t>se skloňují podle vzorů </a:t>
            </a:r>
            <a:r>
              <a:rPr lang="cs-CZ" sz="2200" b="1" dirty="0" smtClean="0"/>
              <a:t>otcův</a:t>
            </a:r>
            <a:r>
              <a:rPr lang="cs-CZ" sz="2200" dirty="0" smtClean="0"/>
              <a:t> (otcova, otcovo) a </a:t>
            </a:r>
            <a:r>
              <a:rPr lang="cs-CZ" sz="2200" b="1" dirty="0" smtClean="0"/>
              <a:t>matčin</a:t>
            </a:r>
            <a:r>
              <a:rPr lang="cs-CZ" sz="2200" dirty="0" smtClean="0"/>
              <a:t> (matčina, matčino).</a:t>
            </a:r>
          </a:p>
          <a:p>
            <a:r>
              <a:rPr lang="cs-CZ" sz="2200" dirty="0" smtClean="0"/>
              <a:t>U příd. </a:t>
            </a:r>
            <a:r>
              <a:rPr lang="cs-CZ" sz="2200" dirty="0" err="1"/>
              <a:t>j</a:t>
            </a:r>
            <a:r>
              <a:rPr lang="cs-CZ" sz="2200" dirty="0" err="1" smtClean="0"/>
              <a:t>m</a:t>
            </a:r>
            <a:r>
              <a:rPr lang="cs-CZ" sz="2200" dirty="0" smtClean="0"/>
              <a:t>. přivlastňovacích píšeme v množném čísle koncovku </a:t>
            </a:r>
            <a:r>
              <a:rPr lang="cs-CZ" sz="2200" b="1" dirty="0" smtClean="0"/>
              <a:t>–i</a:t>
            </a:r>
            <a:r>
              <a:rPr lang="cs-CZ" sz="2200" dirty="0" smtClean="0"/>
              <a:t> jen </a:t>
            </a:r>
            <a:r>
              <a:rPr lang="cs-CZ" sz="2200" b="1" dirty="0" smtClean="0"/>
              <a:t>v 1.</a:t>
            </a:r>
            <a:r>
              <a:rPr lang="cs-CZ" sz="2200" dirty="0" smtClean="0"/>
              <a:t> a </a:t>
            </a:r>
            <a:r>
              <a:rPr lang="cs-CZ" sz="2200" b="1" dirty="0" smtClean="0"/>
              <a:t>5.</a:t>
            </a:r>
            <a:r>
              <a:rPr lang="cs-CZ" sz="2200" dirty="0" smtClean="0"/>
              <a:t> pádě rodu mužského životného (</a:t>
            </a:r>
            <a:r>
              <a:rPr lang="cs-CZ" sz="2200" b="1" dirty="0" smtClean="0"/>
              <a:t>otcovi</a:t>
            </a:r>
            <a:r>
              <a:rPr lang="cs-CZ" sz="2200" dirty="0" smtClean="0"/>
              <a:t> psi, </a:t>
            </a:r>
            <a:r>
              <a:rPr lang="cs-CZ" sz="2200" b="1" dirty="0" smtClean="0"/>
              <a:t>matčini</a:t>
            </a:r>
            <a:r>
              <a:rPr lang="cs-CZ" sz="2200" dirty="0" smtClean="0"/>
              <a:t> psi).</a:t>
            </a:r>
          </a:p>
          <a:p>
            <a:r>
              <a:rPr lang="cs-CZ" sz="2200" dirty="0" smtClean="0"/>
              <a:t>V </a:t>
            </a:r>
            <a:r>
              <a:rPr lang="cs-CZ" sz="2200" b="1" dirty="0" smtClean="0"/>
              <a:t>ostatních </a:t>
            </a:r>
            <a:r>
              <a:rPr lang="cs-CZ" sz="2200" dirty="0" smtClean="0"/>
              <a:t>koncovkách</a:t>
            </a:r>
            <a:r>
              <a:rPr lang="cs-CZ" sz="2200" b="1" dirty="0" smtClean="0"/>
              <a:t> </a:t>
            </a:r>
            <a:r>
              <a:rPr lang="cs-CZ" sz="2200" dirty="0" smtClean="0"/>
              <a:t>množného čísla píšeme </a:t>
            </a:r>
            <a:r>
              <a:rPr lang="cs-CZ" sz="2200" b="1" dirty="0" smtClean="0"/>
              <a:t>–y</a:t>
            </a:r>
            <a:r>
              <a:rPr lang="cs-CZ" sz="2200" dirty="0" smtClean="0"/>
              <a:t> (pro otcovy psy).</a:t>
            </a:r>
          </a:p>
          <a:p>
            <a:r>
              <a:rPr lang="cs-CZ" sz="2200" dirty="0" smtClean="0"/>
              <a:t>V 7. pádě množného čísla je koncovka </a:t>
            </a:r>
            <a:r>
              <a:rPr lang="cs-CZ" sz="2200" b="1" dirty="0" smtClean="0"/>
              <a:t>–</a:t>
            </a:r>
            <a:r>
              <a:rPr lang="cs-CZ" sz="2200" b="1" dirty="0" err="1" smtClean="0"/>
              <a:t>ými</a:t>
            </a:r>
            <a:r>
              <a:rPr lang="cs-CZ" sz="2200" b="1" dirty="0" smtClean="0"/>
              <a:t> </a:t>
            </a:r>
            <a:r>
              <a:rPr lang="cs-CZ" sz="2200" dirty="0" smtClean="0"/>
              <a:t>(s </a:t>
            </a:r>
            <a:r>
              <a:rPr lang="cs-CZ" sz="2200" b="1" dirty="0" smtClean="0"/>
              <a:t>Milanovými</a:t>
            </a:r>
            <a:r>
              <a:rPr lang="cs-CZ" sz="2200" dirty="0" smtClean="0"/>
              <a:t> bratry).</a:t>
            </a:r>
          </a:p>
          <a:p>
            <a:r>
              <a:rPr lang="cs-CZ" sz="2200" b="1" dirty="0" smtClean="0"/>
              <a:t>Pozor!</a:t>
            </a:r>
          </a:p>
          <a:p>
            <a:r>
              <a:rPr lang="cs-CZ" sz="2200" b="1" dirty="0" smtClean="0"/>
              <a:t>1. p. příd. </a:t>
            </a:r>
            <a:r>
              <a:rPr lang="cs-CZ" sz="2200" b="1" dirty="0" err="1"/>
              <a:t>j</a:t>
            </a:r>
            <a:r>
              <a:rPr lang="cs-CZ" sz="2200" b="1" dirty="0" err="1" smtClean="0"/>
              <a:t>m</a:t>
            </a:r>
            <a:r>
              <a:rPr lang="cs-CZ" sz="2200" b="1" dirty="0" smtClean="0"/>
              <a:t>. přivlastňovacích rodu mužského životného</a:t>
            </a:r>
            <a:r>
              <a:rPr lang="cs-CZ" sz="2200" dirty="0" smtClean="0"/>
              <a:t>: (ti) otcovi bratři, (ti) matčini bratři</a:t>
            </a:r>
          </a:p>
          <a:p>
            <a:r>
              <a:rPr lang="cs-CZ" sz="2200" b="1" dirty="0" smtClean="0"/>
              <a:t>4. </a:t>
            </a:r>
            <a:r>
              <a:rPr lang="cs-CZ" sz="2200" b="1" dirty="0"/>
              <a:t>p. příd. </a:t>
            </a:r>
            <a:r>
              <a:rPr lang="cs-CZ" sz="2200" b="1" dirty="0" err="1"/>
              <a:t>jm</a:t>
            </a:r>
            <a:r>
              <a:rPr lang="cs-CZ" sz="2200" b="1" dirty="0"/>
              <a:t>. přivlastňovacích rodu mužského životného</a:t>
            </a:r>
            <a:r>
              <a:rPr lang="cs-CZ" sz="2200" dirty="0" smtClean="0"/>
              <a:t>: (ty) otcovy bratry, (ty) matčiny bratry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63159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Podstatná X přídavná jména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Rozlišuj:</a:t>
            </a:r>
          </a:p>
          <a:p>
            <a:r>
              <a:rPr lang="cs-CZ" sz="2800" b="1" dirty="0" smtClean="0"/>
              <a:t>3. a 6. pád </a:t>
            </a:r>
            <a:r>
              <a:rPr lang="cs-CZ" sz="2800" b="1" dirty="0" err="1" smtClean="0"/>
              <a:t>podst</a:t>
            </a:r>
            <a:r>
              <a:rPr lang="cs-CZ" sz="2800" b="1" dirty="0" smtClean="0"/>
              <a:t>. </a:t>
            </a:r>
            <a:r>
              <a:rPr lang="cs-CZ" sz="2800" b="1" dirty="0" err="1" smtClean="0"/>
              <a:t>jm</a:t>
            </a:r>
            <a:r>
              <a:rPr lang="cs-CZ" sz="2800" b="1" dirty="0" smtClean="0"/>
              <a:t>. rodu mužského </a:t>
            </a:r>
            <a:r>
              <a:rPr lang="cs-CZ" sz="2800" dirty="0" smtClean="0"/>
              <a:t>– vždy –</a:t>
            </a:r>
            <a:r>
              <a:rPr lang="cs-CZ" sz="2800" dirty="0" err="1" smtClean="0"/>
              <a:t>ovi</a:t>
            </a:r>
            <a:r>
              <a:rPr lang="cs-CZ" sz="2800" dirty="0" smtClean="0"/>
              <a:t> (podej Pavlovi knihu)</a:t>
            </a:r>
          </a:p>
          <a:p>
            <a:r>
              <a:rPr lang="cs-CZ" sz="2800" dirty="0" smtClean="0"/>
              <a:t>Uveď další příklady (v obou pádech)</a:t>
            </a:r>
          </a:p>
          <a:p>
            <a:r>
              <a:rPr lang="cs-CZ" sz="2800" dirty="0" smtClean="0"/>
              <a:t>3. pád: ……………………………………………………………</a:t>
            </a:r>
          </a:p>
          <a:p>
            <a:r>
              <a:rPr lang="cs-CZ" sz="2800" dirty="0" smtClean="0"/>
              <a:t>6. pád: …………………………………………………………...</a:t>
            </a:r>
          </a:p>
          <a:p>
            <a:endParaRPr lang="cs-CZ" sz="2800" dirty="0" smtClean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78573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Podstatná X přídavná jména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sz="2400" b="1" dirty="0" smtClean="0"/>
              <a:t>1</a:t>
            </a:r>
            <a:r>
              <a:rPr lang="cs-CZ" sz="2400" b="1" dirty="0"/>
              <a:t>. a 4. pád čísla množného příd. </a:t>
            </a:r>
            <a:r>
              <a:rPr lang="cs-CZ" sz="2400" b="1" dirty="0" err="1"/>
              <a:t>jm</a:t>
            </a:r>
            <a:r>
              <a:rPr lang="cs-CZ" sz="2400" b="1" dirty="0"/>
              <a:t>. přivlastňovacích </a:t>
            </a:r>
            <a:r>
              <a:rPr lang="cs-CZ" sz="2400" dirty="0"/>
              <a:t>–ovy (bratrovy tašky), -ova (bratrova autíčka), -ovy (bratrovy míče), -</a:t>
            </a:r>
            <a:r>
              <a:rPr lang="cs-CZ" sz="2400" dirty="0" err="1"/>
              <a:t>ovi</a:t>
            </a:r>
            <a:r>
              <a:rPr lang="cs-CZ" sz="2400" dirty="0"/>
              <a:t> (1. pád pánovi psi), -ovy (4. pád pro pánovy psy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Uveď vlastní příklady:</a:t>
            </a:r>
          </a:p>
          <a:p>
            <a:r>
              <a:rPr lang="cs-CZ" sz="2400" dirty="0" smtClean="0"/>
              <a:t>1. p. mn. č. -………………………………………………………………………………………………………………………………………………………………………………………………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r>
              <a:rPr lang="cs-CZ" sz="2400" dirty="0" smtClean="0"/>
              <a:t>4. p. mn. č. - ………………………………………………………………………..</a:t>
            </a:r>
            <a:endParaRPr lang="cs-CZ" sz="24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50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rocvičování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208912" cy="4669979"/>
          </a:xfrm>
        </p:spPr>
        <p:txBody>
          <a:bodyPr>
            <a:normAutofit fontScale="92500" lnSpcReduction="10000"/>
          </a:bodyPr>
          <a:lstStyle/>
          <a:p>
            <a:r>
              <a:rPr lang="cs-CZ" sz="2700" dirty="0" smtClean="0"/>
              <a:t>Doplň vynechaná písmena:</a:t>
            </a:r>
          </a:p>
          <a:p>
            <a:pPr marL="0" indent="0">
              <a:buNone/>
            </a:pPr>
            <a:r>
              <a:rPr lang="cs-CZ" sz="2900" dirty="0" smtClean="0"/>
              <a:t>Pomal-</a:t>
            </a:r>
            <a:r>
              <a:rPr lang="cs-CZ" sz="2700" dirty="0" smtClean="0"/>
              <a:t> hlemýžď, </a:t>
            </a:r>
            <a:r>
              <a:rPr lang="cs-CZ" sz="2700" dirty="0" err="1" smtClean="0"/>
              <a:t>sysl</a:t>
            </a:r>
            <a:r>
              <a:rPr lang="cs-CZ" sz="2700" dirty="0" smtClean="0"/>
              <a:t>- </a:t>
            </a:r>
            <a:r>
              <a:rPr lang="cs-CZ" sz="2700" dirty="0"/>
              <a:t>nory, </a:t>
            </a:r>
            <a:r>
              <a:rPr lang="cs-CZ" sz="2700" dirty="0" smtClean="0"/>
              <a:t>vesel- člověk, znám- skladatelé, </a:t>
            </a:r>
          </a:p>
          <a:p>
            <a:pPr marL="0" indent="0">
              <a:buNone/>
            </a:pPr>
            <a:r>
              <a:rPr lang="cs-CZ" sz="2700" dirty="0" smtClean="0"/>
              <a:t>z koz-ho sýra, o </a:t>
            </a:r>
            <a:r>
              <a:rPr lang="cs-CZ" sz="2700" dirty="0" err="1" smtClean="0"/>
              <a:t>zajímav</a:t>
            </a:r>
            <a:r>
              <a:rPr lang="cs-CZ" sz="2700" dirty="0" smtClean="0"/>
              <a:t>-ch zvířatech, s </a:t>
            </a:r>
            <a:r>
              <a:rPr lang="cs-CZ" sz="2700" dirty="0" err="1" smtClean="0"/>
              <a:t>krátk</a:t>
            </a:r>
            <a:r>
              <a:rPr lang="cs-CZ" sz="2700" dirty="0" smtClean="0"/>
              <a:t>-mi rukávy, </a:t>
            </a:r>
            <a:r>
              <a:rPr lang="cs-CZ" sz="2700" dirty="0" err="1" smtClean="0"/>
              <a:t>ryz</a:t>
            </a:r>
            <a:r>
              <a:rPr lang="cs-CZ" sz="2700" dirty="0" smtClean="0"/>
              <a:t>- zlato, </a:t>
            </a:r>
            <a:r>
              <a:rPr lang="cs-CZ" sz="2700" dirty="0" err="1" smtClean="0"/>
              <a:t>opravdov</a:t>
            </a:r>
            <a:r>
              <a:rPr lang="cs-CZ" sz="2700" dirty="0" smtClean="0"/>
              <a:t>- vlastenci, </a:t>
            </a:r>
            <a:r>
              <a:rPr lang="cs-CZ" sz="2700" dirty="0" err="1" smtClean="0"/>
              <a:t>ps</a:t>
            </a:r>
            <a:r>
              <a:rPr lang="cs-CZ" sz="2700" dirty="0" smtClean="0"/>
              <a:t>- </a:t>
            </a:r>
            <a:r>
              <a:rPr lang="cs-CZ" sz="2700" dirty="0"/>
              <a:t>vytí, </a:t>
            </a:r>
            <a:r>
              <a:rPr lang="cs-CZ" sz="2700" dirty="0" smtClean="0"/>
              <a:t>o </a:t>
            </a:r>
            <a:r>
              <a:rPr lang="cs-CZ" sz="2700" dirty="0" err="1" smtClean="0"/>
              <a:t>mal</a:t>
            </a:r>
            <a:r>
              <a:rPr lang="cs-CZ" sz="2700" dirty="0" smtClean="0"/>
              <a:t>-ch dětech, </a:t>
            </a:r>
            <a:r>
              <a:rPr lang="cs-CZ" sz="2700" dirty="0" err="1" smtClean="0"/>
              <a:t>bíl</a:t>
            </a:r>
            <a:r>
              <a:rPr lang="cs-CZ" sz="2700" dirty="0"/>
              <a:t>-</a:t>
            </a:r>
            <a:r>
              <a:rPr lang="cs-CZ" sz="2700" dirty="0" smtClean="0"/>
              <a:t> motýli, z hus-ch </a:t>
            </a:r>
            <a:r>
              <a:rPr lang="cs-CZ" sz="2700" dirty="0"/>
              <a:t>vajec, </a:t>
            </a:r>
            <a:r>
              <a:rPr lang="cs-CZ" sz="2700" dirty="0" smtClean="0"/>
              <a:t>s mil-m člověkem, </a:t>
            </a:r>
            <a:r>
              <a:rPr lang="cs-CZ" sz="2700" dirty="0" err="1" smtClean="0"/>
              <a:t>ciz</a:t>
            </a:r>
            <a:r>
              <a:rPr lang="cs-CZ" sz="2700" dirty="0" smtClean="0"/>
              <a:t>- známka</a:t>
            </a:r>
          </a:p>
          <a:p>
            <a:pPr marL="0" indent="0">
              <a:buNone/>
            </a:pPr>
            <a:endParaRPr lang="cs-CZ" sz="2700" dirty="0"/>
          </a:p>
          <a:p>
            <a:r>
              <a:rPr lang="cs-CZ" sz="2700" dirty="0"/>
              <a:t>Doplň vynechaná písmena</a:t>
            </a:r>
            <a:r>
              <a:rPr lang="cs-CZ" sz="2700" dirty="0" smtClean="0"/>
              <a:t>:</a:t>
            </a:r>
          </a:p>
          <a:p>
            <a:pPr marL="0" indent="0">
              <a:buNone/>
            </a:pPr>
            <a:r>
              <a:rPr lang="cs-CZ" sz="2700" dirty="0" err="1" smtClean="0"/>
              <a:t>Dědečkov</a:t>
            </a:r>
            <a:r>
              <a:rPr lang="cs-CZ" sz="2700" dirty="0" smtClean="0"/>
              <a:t>- přátelé, </a:t>
            </a:r>
            <a:r>
              <a:rPr lang="cs-CZ" sz="2700" dirty="0" err="1" smtClean="0"/>
              <a:t>Milanov</a:t>
            </a:r>
            <a:r>
              <a:rPr lang="cs-CZ" sz="2700" dirty="0" smtClean="0"/>
              <a:t>- děti, přání panu </a:t>
            </a:r>
            <a:r>
              <a:rPr lang="cs-CZ" sz="2700" dirty="0" err="1" smtClean="0"/>
              <a:t>prezidentov</a:t>
            </a:r>
            <a:r>
              <a:rPr lang="cs-CZ" sz="2700" dirty="0" smtClean="0"/>
              <a:t>-, </a:t>
            </a:r>
            <a:r>
              <a:rPr lang="cs-CZ" sz="2700" dirty="0" err="1" smtClean="0"/>
              <a:t>dědečkov</a:t>
            </a:r>
            <a:r>
              <a:rPr lang="cs-CZ" sz="2700" dirty="0" smtClean="0"/>
              <a:t>- brýle, </a:t>
            </a:r>
            <a:r>
              <a:rPr lang="cs-CZ" sz="2700" dirty="0" err="1" smtClean="0"/>
              <a:t>strýcov</a:t>
            </a:r>
            <a:r>
              <a:rPr lang="cs-CZ" sz="2700" dirty="0" smtClean="0"/>
              <a:t>- králíci, přivítat </a:t>
            </a:r>
            <a:r>
              <a:rPr lang="cs-CZ" sz="2700" dirty="0" err="1" smtClean="0"/>
              <a:t>dědečkov</a:t>
            </a:r>
            <a:r>
              <a:rPr lang="cs-CZ" sz="2700" dirty="0" smtClean="0"/>
              <a:t>- přátele, mluvit o Pavlov-, </a:t>
            </a:r>
            <a:r>
              <a:rPr lang="cs-CZ" sz="2700" dirty="0" err="1" smtClean="0"/>
              <a:t>sousedov</a:t>
            </a:r>
            <a:r>
              <a:rPr lang="cs-CZ" sz="2700" dirty="0" smtClean="0"/>
              <a:t>- psi, pozorovat </a:t>
            </a:r>
            <a:r>
              <a:rPr lang="cs-CZ" sz="2700" dirty="0" err="1" smtClean="0"/>
              <a:t>strýcov</a:t>
            </a:r>
            <a:r>
              <a:rPr lang="cs-CZ" sz="2700" dirty="0" smtClean="0"/>
              <a:t>- jezevčíky, Evin- spolužáci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5235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Procvičování –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Doplň vynechaná písmena:</a:t>
            </a:r>
          </a:p>
          <a:p>
            <a:pPr marL="0" indent="0">
              <a:buNone/>
            </a:pPr>
            <a:r>
              <a:rPr lang="cs-CZ" dirty="0" smtClean="0"/>
              <a:t>pomalý </a:t>
            </a:r>
            <a:r>
              <a:rPr lang="cs-CZ" dirty="0"/>
              <a:t>hlemýžď, syslí nory, veselý člověk, známí skladatelé, z kozího </a:t>
            </a:r>
            <a:r>
              <a:rPr lang="cs-CZ" dirty="0" smtClean="0"/>
              <a:t>sýra, o </a:t>
            </a:r>
            <a:r>
              <a:rPr lang="cs-CZ" dirty="0"/>
              <a:t>zajímavých zvířatech, </a:t>
            </a:r>
            <a:r>
              <a:rPr lang="cs-CZ" dirty="0" smtClean="0"/>
              <a:t>s </a:t>
            </a:r>
            <a:r>
              <a:rPr lang="cs-CZ" dirty="0"/>
              <a:t>krátkými rukávy, ryzí zlato, opravdoví vlastenci, psí vytí, </a:t>
            </a:r>
            <a:r>
              <a:rPr lang="cs-CZ" dirty="0" smtClean="0"/>
              <a:t>o </a:t>
            </a:r>
            <a:r>
              <a:rPr lang="cs-CZ" dirty="0"/>
              <a:t>malých dětech, bílí motýli, z husích vajec, s milým člověkem, cizí známka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Doplň vynechaná písmena:</a:t>
            </a:r>
          </a:p>
          <a:p>
            <a:pPr marL="0" indent="0">
              <a:buNone/>
            </a:pPr>
            <a:r>
              <a:rPr lang="cs-CZ" dirty="0"/>
              <a:t>dědečkovi přátelé, Milanovy děti, přání panu prezidentovi, dědečkovy brýle, strýcovi králíci, přivítat dědečkovy přátele, mluvit o Pavlovi, sousedovi psi, pozorovat strýcovy jezevčíky, Evini spolužáci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992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Procvičování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Najdi vhodné dvojice:</a:t>
            </a:r>
          </a:p>
          <a:p>
            <a:pPr marL="0" indent="0">
              <a:buNone/>
            </a:pPr>
            <a:r>
              <a:rPr lang="cs-CZ" sz="2000" dirty="0" err="1" smtClean="0"/>
              <a:t>Nerudov</a:t>
            </a:r>
            <a:r>
              <a:rPr lang="cs-CZ" sz="2000" dirty="0" smtClean="0"/>
              <a:t>- 		pohádkách</a:t>
            </a:r>
          </a:p>
          <a:p>
            <a:pPr marL="0" indent="0">
              <a:buNone/>
            </a:pPr>
            <a:r>
              <a:rPr lang="cs-CZ" sz="2000" dirty="0" smtClean="0"/>
              <a:t>Ve </a:t>
            </a:r>
            <a:r>
              <a:rPr lang="cs-CZ" sz="2000" dirty="0" err="1" smtClean="0"/>
              <a:t>Čtvrtkov</a:t>
            </a:r>
            <a:r>
              <a:rPr lang="cs-CZ" sz="2000" dirty="0" smtClean="0"/>
              <a:t>-ch 		miliony</a:t>
            </a:r>
          </a:p>
          <a:p>
            <a:pPr marL="0" indent="0">
              <a:buNone/>
            </a:pPr>
            <a:r>
              <a:rPr lang="cs-CZ" sz="2000" dirty="0" smtClean="0"/>
              <a:t>Na </a:t>
            </a:r>
            <a:r>
              <a:rPr lang="cs-CZ" sz="2000" dirty="0" err="1" smtClean="0"/>
              <a:t>Ladov</a:t>
            </a:r>
            <a:r>
              <a:rPr lang="cs-CZ" sz="2000" dirty="0" smtClean="0"/>
              <a:t>-ch 		nové šaty</a:t>
            </a:r>
          </a:p>
          <a:p>
            <a:pPr marL="0" indent="0">
              <a:buNone/>
            </a:pPr>
            <a:r>
              <a:rPr lang="cs-CZ" sz="2000" dirty="0" err="1" smtClean="0"/>
              <a:t>Skrblíkov</a:t>
            </a:r>
            <a:r>
              <a:rPr lang="cs-CZ" sz="2000" dirty="0" smtClean="0"/>
              <a:t>- 		básně</a:t>
            </a:r>
          </a:p>
          <a:p>
            <a:pPr marL="0" indent="0">
              <a:buNone/>
            </a:pPr>
            <a:r>
              <a:rPr lang="cs-CZ" sz="2000" dirty="0" smtClean="0"/>
              <a:t>Pro </a:t>
            </a:r>
            <a:r>
              <a:rPr lang="cs-CZ" sz="2000" dirty="0" err="1" smtClean="0"/>
              <a:t>císařov</a:t>
            </a:r>
            <a:r>
              <a:rPr lang="cs-CZ" sz="2000" dirty="0" smtClean="0"/>
              <a:t>-		obrázcích</a:t>
            </a:r>
          </a:p>
          <a:p>
            <a:pPr marL="0" indent="0">
              <a:buNone/>
            </a:pPr>
            <a:r>
              <a:rPr lang="cs-CZ" sz="2000" dirty="0" smtClean="0"/>
              <a:t>Se </a:t>
            </a:r>
            <a:r>
              <a:rPr lang="cs-CZ" sz="2000" dirty="0" err="1" smtClean="0"/>
              <a:t>Smetanov</a:t>
            </a:r>
            <a:r>
              <a:rPr lang="cs-CZ" sz="2000" dirty="0" smtClean="0"/>
              <a:t>-mi		rádcové</a:t>
            </a:r>
          </a:p>
          <a:p>
            <a:pPr marL="0" indent="0">
              <a:buNone/>
            </a:pPr>
            <a:r>
              <a:rPr lang="cs-CZ" sz="2000" dirty="0" err="1" smtClean="0"/>
              <a:t>Gulliverov</a:t>
            </a:r>
            <a:r>
              <a:rPr lang="cs-CZ" sz="2000" dirty="0" smtClean="0"/>
              <a:t>-		operami</a:t>
            </a:r>
          </a:p>
          <a:p>
            <a:pPr marL="0" indent="0">
              <a:buNone/>
            </a:pPr>
            <a:r>
              <a:rPr lang="cs-CZ" sz="2000" dirty="0" smtClean="0"/>
              <a:t>V </a:t>
            </a:r>
            <a:r>
              <a:rPr lang="cs-CZ" sz="2000" dirty="0" err="1" smtClean="0"/>
              <a:t>Gottov</a:t>
            </a:r>
            <a:r>
              <a:rPr lang="cs-CZ" sz="2000" dirty="0" smtClean="0"/>
              <a:t>-ch 		předpisy</a:t>
            </a:r>
          </a:p>
          <a:p>
            <a:pPr marL="0" indent="0">
              <a:buNone/>
            </a:pPr>
            <a:r>
              <a:rPr lang="cs-CZ" sz="2000" dirty="0" smtClean="0"/>
              <a:t>Pro </a:t>
            </a:r>
            <a:r>
              <a:rPr lang="cs-CZ" sz="2000" dirty="0" err="1" smtClean="0"/>
              <a:t>lékařov</a:t>
            </a:r>
            <a:r>
              <a:rPr lang="cs-CZ" sz="2000" dirty="0" smtClean="0"/>
              <a:t>- 		cesty</a:t>
            </a:r>
          </a:p>
          <a:p>
            <a:pPr marL="0" indent="0">
              <a:buNone/>
            </a:pPr>
            <a:r>
              <a:rPr lang="cs-CZ" sz="2000" dirty="0" err="1" smtClean="0"/>
              <a:t>Králov</a:t>
            </a:r>
            <a:r>
              <a:rPr lang="cs-CZ" sz="2000" dirty="0" smtClean="0"/>
              <a:t>- 			písních</a:t>
            </a:r>
          </a:p>
        </p:txBody>
      </p:sp>
    </p:spTree>
    <p:extLst>
      <p:ext uri="{BB962C8B-B14F-4D97-AF65-F5344CB8AC3E}">
        <p14:creationId xmlns:p14="http://schemas.microsoft.com/office/powerpoint/2010/main" val="7801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704</Words>
  <Application>Microsoft Office PowerPoint</Application>
  <PresentationFormat>Předvádění na obrazovce (4:3)</PresentationFormat>
  <Paragraphs>85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Přídavná jména - opakování</vt:lpstr>
      <vt:lpstr>Druhy přídavných jmen</vt:lpstr>
      <vt:lpstr>Skloňování přídavných jmen – opak.</vt:lpstr>
      <vt:lpstr>Skloňování přídavných jmen – opak.</vt:lpstr>
      <vt:lpstr>Podstatná X přídavná jména</vt:lpstr>
      <vt:lpstr>Podstatná X přídavná jména</vt:lpstr>
      <vt:lpstr>Procvičování</vt:lpstr>
      <vt:lpstr>Procvičování – řešení</vt:lpstr>
      <vt:lpstr>Procvičování</vt:lpstr>
      <vt:lpstr>Procvičování (řešení)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Přídavná jména - opakování</dc:title>
  <dc:creator>Jana</dc:creator>
  <cp:lastModifiedBy>Jana</cp:lastModifiedBy>
  <cp:revision>15</cp:revision>
  <dcterms:created xsi:type="dcterms:W3CDTF">2012-11-18T15:26:24Z</dcterms:created>
  <dcterms:modified xsi:type="dcterms:W3CDTF">2013-05-22T17:49:39Z</dcterms:modified>
</cp:coreProperties>
</file>