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8" r:id="rId4"/>
    <p:sldId id="270" r:id="rId5"/>
    <p:sldId id="259" r:id="rId6"/>
    <p:sldId id="271" r:id="rId7"/>
    <p:sldId id="260" r:id="rId8"/>
    <p:sldId id="274" r:id="rId9"/>
    <p:sldId id="27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Podmět (Po) -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ptáme na </a:t>
            </a:r>
            <a:r>
              <a:rPr lang="cs-CZ" b="1" dirty="0" smtClean="0"/>
              <a:t>podmět</a:t>
            </a:r>
            <a:r>
              <a:rPr lang="cs-CZ" dirty="0" smtClean="0"/>
              <a:t>?</a:t>
            </a:r>
          </a:p>
          <a:p>
            <a:r>
              <a:rPr lang="cs-CZ" dirty="0" smtClean="0"/>
              <a:t>Podmět rozlišujeme:</a:t>
            </a:r>
          </a:p>
          <a:p>
            <a:r>
              <a:rPr lang="cs-CZ" dirty="0" smtClean="0"/>
              <a:t>1. …………………….. – př. Slunce vyšlo nad lesy.</a:t>
            </a:r>
          </a:p>
          <a:p>
            <a:r>
              <a:rPr lang="cs-CZ" dirty="0" smtClean="0"/>
              <a:t>2. …………………….. </a:t>
            </a:r>
            <a:endParaRPr lang="cs-CZ" dirty="0"/>
          </a:p>
          <a:p>
            <a:r>
              <a:rPr lang="cs-CZ" dirty="0" smtClean="0"/>
              <a:t>a) ………………………… - Celý den pěkně hřálo.</a:t>
            </a:r>
          </a:p>
          <a:p>
            <a:r>
              <a:rPr lang="cs-CZ" dirty="0" smtClean="0"/>
              <a:t>b) ………………………… - Zazpívala píseň.</a:t>
            </a:r>
          </a:p>
          <a:p>
            <a:r>
              <a:rPr lang="cs-CZ" dirty="0" smtClean="0"/>
              <a:t>c) ………………………… - Vysílali to v rozhlase.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96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(Po) – opakování (řešení)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se ptáme na </a:t>
            </a:r>
            <a:r>
              <a:rPr lang="cs-CZ" b="1" dirty="0"/>
              <a:t>podmět</a:t>
            </a:r>
            <a:r>
              <a:rPr lang="cs-CZ" dirty="0"/>
              <a:t>?</a:t>
            </a:r>
          </a:p>
          <a:p>
            <a:r>
              <a:rPr lang="cs-CZ" dirty="0"/>
              <a:t>Podmět rozlišujeme:</a:t>
            </a:r>
          </a:p>
          <a:p>
            <a:r>
              <a:rPr lang="cs-CZ" dirty="0"/>
              <a:t>1. </a:t>
            </a:r>
            <a:r>
              <a:rPr lang="cs-CZ" dirty="0">
                <a:solidFill>
                  <a:srgbClr val="FF0000"/>
                </a:solidFill>
              </a:rPr>
              <a:t>vyjádřený </a:t>
            </a:r>
            <a:r>
              <a:rPr lang="cs-CZ" dirty="0"/>
              <a:t>– př. Slunce vyšlo nad lesy.</a:t>
            </a:r>
          </a:p>
          <a:p>
            <a:r>
              <a:rPr lang="cs-CZ" dirty="0"/>
              <a:t>2. </a:t>
            </a:r>
          </a:p>
          <a:p>
            <a:r>
              <a:rPr lang="cs-CZ" dirty="0"/>
              <a:t>a) </a:t>
            </a:r>
            <a:r>
              <a:rPr lang="cs-CZ" dirty="0">
                <a:solidFill>
                  <a:srgbClr val="FF0000"/>
                </a:solidFill>
              </a:rPr>
              <a:t>nevyjádřený</a:t>
            </a:r>
            <a:r>
              <a:rPr lang="cs-CZ" dirty="0"/>
              <a:t> - Celý den pěkně hřálo.</a:t>
            </a:r>
          </a:p>
          <a:p>
            <a:r>
              <a:rPr lang="cs-CZ" dirty="0"/>
              <a:t>b) </a:t>
            </a:r>
            <a:r>
              <a:rPr lang="cs-CZ" dirty="0">
                <a:solidFill>
                  <a:srgbClr val="FF0000"/>
                </a:solidFill>
              </a:rPr>
              <a:t>zřejmý se slovesného tvaru </a:t>
            </a:r>
            <a:r>
              <a:rPr lang="cs-CZ" dirty="0"/>
              <a:t>- Zazpívala píseň.</a:t>
            </a:r>
          </a:p>
          <a:p>
            <a:r>
              <a:rPr lang="cs-CZ" dirty="0"/>
              <a:t>c) </a:t>
            </a:r>
            <a:r>
              <a:rPr lang="cs-CZ" dirty="0">
                <a:solidFill>
                  <a:srgbClr val="FF0000"/>
                </a:solidFill>
              </a:rPr>
              <a:t>všeobecný</a:t>
            </a:r>
            <a:r>
              <a:rPr lang="cs-CZ" dirty="0"/>
              <a:t> - Vysílali to v rozhlase.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25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- 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Základem vyjádřeného podmětu bývá (slovní druh):</a:t>
            </a:r>
          </a:p>
          <a:p>
            <a:r>
              <a:rPr lang="cs-CZ" dirty="0" smtClean="0"/>
              <a:t>a) ……………………….. – Pes běhal po louce.</a:t>
            </a:r>
          </a:p>
          <a:p>
            <a:r>
              <a:rPr lang="cs-CZ" dirty="0" smtClean="0"/>
              <a:t>b) ……………………….. – My jsme se vrátili.</a:t>
            </a:r>
          </a:p>
          <a:p>
            <a:r>
              <a:rPr lang="cs-CZ" dirty="0" smtClean="0"/>
              <a:t>c) ………………………… – Raněný křičel.</a:t>
            </a:r>
          </a:p>
          <a:p>
            <a:r>
              <a:rPr lang="cs-CZ" dirty="0" smtClean="0"/>
              <a:t>d) ………………………… – Tři se z výletu nevrátili.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51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</a:t>
            </a:r>
            <a:r>
              <a:rPr lang="cs-CZ" dirty="0" smtClean="0"/>
              <a:t>– opakování 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Základem vyjádřeného podmětu bývá (slovní druh):</a:t>
            </a:r>
          </a:p>
          <a:p>
            <a:r>
              <a:rPr lang="cs-CZ" dirty="0"/>
              <a:t>a) </a:t>
            </a:r>
            <a:r>
              <a:rPr lang="cs-CZ" dirty="0">
                <a:solidFill>
                  <a:srgbClr val="FF0000"/>
                </a:solidFill>
              </a:rPr>
              <a:t>1</a:t>
            </a:r>
            <a:r>
              <a:rPr lang="cs-CZ" dirty="0"/>
              <a:t>……………………….. – Pes běhal po louce.</a:t>
            </a:r>
          </a:p>
          <a:p>
            <a:r>
              <a:rPr lang="cs-CZ" dirty="0"/>
              <a:t>b) </a:t>
            </a:r>
            <a:r>
              <a:rPr lang="cs-CZ" dirty="0">
                <a:solidFill>
                  <a:srgbClr val="FF0000"/>
                </a:solidFill>
              </a:rPr>
              <a:t>3</a:t>
            </a:r>
            <a:r>
              <a:rPr lang="cs-CZ" dirty="0"/>
              <a:t>……………………….. – My jsme se vrátili.</a:t>
            </a:r>
          </a:p>
          <a:p>
            <a:r>
              <a:rPr lang="cs-CZ" dirty="0"/>
              <a:t>c) </a:t>
            </a:r>
            <a:r>
              <a:rPr lang="cs-CZ" dirty="0">
                <a:solidFill>
                  <a:srgbClr val="FF0000"/>
                </a:solidFill>
              </a:rPr>
              <a:t>2</a:t>
            </a:r>
            <a:r>
              <a:rPr lang="cs-CZ" dirty="0"/>
              <a:t>………………………… – Raněný křičel.</a:t>
            </a:r>
          </a:p>
          <a:p>
            <a:r>
              <a:rPr lang="cs-CZ" dirty="0"/>
              <a:t>d) </a:t>
            </a:r>
            <a:r>
              <a:rPr lang="cs-CZ" dirty="0">
                <a:solidFill>
                  <a:srgbClr val="FF0000"/>
                </a:solidFill>
              </a:rPr>
              <a:t>4</a:t>
            </a:r>
            <a:r>
              <a:rPr lang="cs-CZ" dirty="0"/>
              <a:t>………………………… – Tři se z výletu nevrátili.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70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- 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Podmět (jako každý vět. člen) může být:</a:t>
            </a:r>
          </a:p>
          <a:p>
            <a:r>
              <a:rPr lang="cs-CZ" dirty="0" smtClean="0"/>
              <a:t>a)……………….. - Maminka uklízela.</a:t>
            </a:r>
          </a:p>
          <a:p>
            <a:r>
              <a:rPr lang="cs-CZ" dirty="0" smtClean="0"/>
              <a:t>b) ………………. – Naše maminka uklízela.</a:t>
            </a:r>
          </a:p>
          <a:p>
            <a:r>
              <a:rPr lang="cs-CZ" dirty="0" smtClean="0"/>
              <a:t>c) ………………. – Maminka a babička uklízely.</a:t>
            </a:r>
          </a:p>
          <a:p>
            <a:r>
              <a:rPr lang="cs-CZ" dirty="0" smtClean="0"/>
              <a:t>Uveď vlastní příklady:</a:t>
            </a:r>
          </a:p>
          <a:p>
            <a:r>
              <a:rPr lang="cs-CZ" dirty="0" smtClean="0"/>
              <a:t>a)</a:t>
            </a:r>
          </a:p>
          <a:p>
            <a:r>
              <a:rPr lang="cs-CZ" dirty="0" smtClean="0"/>
              <a:t>b)</a:t>
            </a:r>
          </a:p>
          <a:p>
            <a:r>
              <a:rPr lang="cs-CZ" dirty="0" smtClean="0"/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46768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</a:t>
            </a:r>
            <a:r>
              <a:rPr lang="cs-CZ" dirty="0" smtClean="0"/>
              <a:t>– opakování 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Podmět (jako každý vět. člen) může být:</a:t>
            </a:r>
          </a:p>
          <a:p>
            <a:r>
              <a:rPr lang="cs-CZ" dirty="0"/>
              <a:t>a) </a:t>
            </a:r>
            <a:r>
              <a:rPr lang="cs-CZ" dirty="0">
                <a:solidFill>
                  <a:srgbClr val="FF0000"/>
                </a:solidFill>
              </a:rPr>
              <a:t>holý</a:t>
            </a:r>
            <a:r>
              <a:rPr lang="cs-CZ" dirty="0"/>
              <a:t> - Maminka uklízela.</a:t>
            </a:r>
          </a:p>
          <a:p>
            <a:r>
              <a:rPr lang="cs-CZ" dirty="0"/>
              <a:t>b) </a:t>
            </a:r>
            <a:r>
              <a:rPr lang="cs-CZ" dirty="0">
                <a:solidFill>
                  <a:srgbClr val="FF0000"/>
                </a:solidFill>
              </a:rPr>
              <a:t>rozvitý</a:t>
            </a:r>
            <a:r>
              <a:rPr lang="cs-CZ" dirty="0"/>
              <a:t> – Naše maminka uklízela.</a:t>
            </a:r>
          </a:p>
          <a:p>
            <a:r>
              <a:rPr lang="cs-CZ" dirty="0"/>
              <a:t>c) </a:t>
            </a:r>
            <a:r>
              <a:rPr lang="cs-CZ" dirty="0">
                <a:solidFill>
                  <a:srgbClr val="FF0000"/>
                </a:solidFill>
              </a:rPr>
              <a:t>několikanásobný</a:t>
            </a:r>
            <a:r>
              <a:rPr lang="cs-CZ" dirty="0"/>
              <a:t> – Maminka a babička uklízely.</a:t>
            </a:r>
          </a:p>
          <a:p>
            <a:r>
              <a:rPr lang="cs-CZ" dirty="0"/>
              <a:t>Uveď vlastní příklady:</a:t>
            </a:r>
          </a:p>
          <a:p>
            <a:r>
              <a:rPr lang="cs-CZ" dirty="0"/>
              <a:t>a)</a:t>
            </a:r>
          </a:p>
          <a:p>
            <a:r>
              <a:rPr lang="cs-CZ" dirty="0"/>
              <a:t>b)</a:t>
            </a:r>
          </a:p>
          <a:p>
            <a:r>
              <a:rPr lang="cs-CZ" dirty="0"/>
              <a:t>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56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Přísudek (</a:t>
            </a:r>
            <a:r>
              <a:rPr lang="cs-CZ" dirty="0" err="1" smtClean="0"/>
              <a:t>Př</a:t>
            </a:r>
            <a:r>
              <a:rPr lang="cs-CZ" dirty="0" smtClean="0"/>
              <a:t>) -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 se ptáme na </a:t>
            </a:r>
            <a:r>
              <a:rPr lang="cs-CZ" b="1" dirty="0"/>
              <a:t>přísudek</a:t>
            </a:r>
            <a:r>
              <a:rPr lang="cs-CZ" dirty="0"/>
              <a:t> ? </a:t>
            </a:r>
            <a:r>
              <a:rPr lang="cs-CZ" dirty="0" smtClean="0"/>
              <a:t>………………………..</a:t>
            </a:r>
          </a:p>
          <a:p>
            <a:r>
              <a:rPr lang="cs-CZ" dirty="0" smtClean="0"/>
              <a:t>Jaký slovní druh je základem přísudku?</a:t>
            </a:r>
            <a:endParaRPr lang="cs-CZ" dirty="0"/>
          </a:p>
          <a:p>
            <a:r>
              <a:rPr lang="cs-CZ" dirty="0" smtClean="0"/>
              <a:t>……………….. - Zdeněk kreslí obrázek.</a:t>
            </a:r>
            <a:endParaRPr lang="cs-CZ" dirty="0"/>
          </a:p>
          <a:p>
            <a:r>
              <a:rPr lang="cs-CZ" dirty="0" smtClean="0"/>
              <a:t>……………….. - Přišli jste brzy.</a:t>
            </a:r>
          </a:p>
          <a:p>
            <a:r>
              <a:rPr lang="cs-CZ" dirty="0" smtClean="0"/>
              <a:t>Tento druh přísudku nazýváme </a:t>
            </a:r>
            <a:r>
              <a:rPr lang="cs-CZ" b="1" dirty="0" smtClean="0"/>
              <a:t>slovesný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Přs</a:t>
            </a:r>
            <a:r>
              <a:rPr lang="cs-CZ" dirty="0" smtClean="0"/>
              <a:t>).</a:t>
            </a:r>
          </a:p>
          <a:p>
            <a:r>
              <a:rPr lang="cs-CZ" dirty="0"/>
              <a:t>M</a:t>
            </a:r>
            <a:r>
              <a:rPr lang="cs-CZ" dirty="0" smtClean="0"/>
              <a:t>ůže být: </a:t>
            </a:r>
          </a:p>
          <a:p>
            <a:r>
              <a:rPr lang="cs-CZ" b="1" dirty="0" smtClean="0"/>
              <a:t>holý</a:t>
            </a:r>
            <a:r>
              <a:rPr lang="cs-CZ" dirty="0" smtClean="0"/>
              <a:t> (Listí padalo.)</a:t>
            </a:r>
          </a:p>
          <a:p>
            <a:r>
              <a:rPr lang="cs-CZ" b="1" dirty="0"/>
              <a:t>r</a:t>
            </a:r>
            <a:r>
              <a:rPr lang="cs-CZ" b="1" dirty="0" smtClean="0"/>
              <a:t>ozvitý</a:t>
            </a:r>
            <a:r>
              <a:rPr lang="cs-CZ" dirty="0" smtClean="0"/>
              <a:t> (Listí padalo na trávu.)</a:t>
            </a:r>
          </a:p>
          <a:p>
            <a:r>
              <a:rPr lang="cs-CZ" b="1" dirty="0" smtClean="0"/>
              <a:t>několikanásobný</a:t>
            </a:r>
            <a:r>
              <a:rPr lang="cs-CZ" dirty="0" smtClean="0"/>
              <a:t> (Stromy se kývají a naklánějí.)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061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(</a:t>
            </a:r>
            <a:r>
              <a:rPr lang="cs-CZ" dirty="0" err="1"/>
              <a:t>Př</a:t>
            </a:r>
            <a:r>
              <a:rPr lang="cs-CZ" dirty="0"/>
              <a:t>) </a:t>
            </a:r>
            <a:r>
              <a:rPr lang="cs-CZ" dirty="0" smtClean="0"/>
              <a:t>– opakování 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se ptáme na </a:t>
            </a:r>
            <a:r>
              <a:rPr lang="cs-CZ" b="1" dirty="0"/>
              <a:t>přísudek</a:t>
            </a:r>
            <a:r>
              <a:rPr lang="cs-CZ" dirty="0"/>
              <a:t> ? </a:t>
            </a:r>
            <a:r>
              <a:rPr lang="cs-CZ" dirty="0" smtClean="0">
                <a:solidFill>
                  <a:srgbClr val="FF0000"/>
                </a:solidFill>
              </a:rPr>
              <a:t>Co dělá podmět?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Jaký slovní druh je základem přísudku?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Sloveso</a:t>
            </a:r>
            <a:r>
              <a:rPr lang="cs-CZ" dirty="0" smtClean="0"/>
              <a:t> - </a:t>
            </a:r>
            <a:r>
              <a:rPr lang="cs-CZ" dirty="0"/>
              <a:t>Zdeněk kreslí obrázek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Sloveso – složený tvar </a:t>
            </a:r>
            <a:r>
              <a:rPr lang="cs-CZ" dirty="0"/>
              <a:t>- Přišli jste brzy.</a:t>
            </a:r>
          </a:p>
          <a:p>
            <a:r>
              <a:rPr lang="cs-CZ" dirty="0"/>
              <a:t>Tento druh přísudku nazýváme </a:t>
            </a:r>
            <a:r>
              <a:rPr lang="cs-CZ" b="1" dirty="0"/>
              <a:t>slovesný</a:t>
            </a:r>
            <a:r>
              <a:rPr lang="cs-CZ" dirty="0"/>
              <a:t> (</a:t>
            </a:r>
            <a:r>
              <a:rPr lang="cs-CZ" dirty="0" err="1"/>
              <a:t>Přs</a:t>
            </a:r>
            <a:r>
              <a:rPr lang="cs-CZ" dirty="0"/>
              <a:t>).</a:t>
            </a:r>
          </a:p>
          <a:p>
            <a:r>
              <a:rPr lang="cs-CZ" dirty="0"/>
              <a:t>Může být: </a:t>
            </a:r>
          </a:p>
          <a:p>
            <a:r>
              <a:rPr lang="cs-CZ" b="1" dirty="0"/>
              <a:t>holý</a:t>
            </a:r>
            <a:r>
              <a:rPr lang="cs-CZ" dirty="0"/>
              <a:t> (Listí padalo.)</a:t>
            </a:r>
          </a:p>
          <a:p>
            <a:r>
              <a:rPr lang="cs-CZ" b="1" dirty="0"/>
              <a:t>rozvitý</a:t>
            </a:r>
            <a:r>
              <a:rPr lang="cs-CZ" dirty="0"/>
              <a:t> (Listí padalo na trávu.)</a:t>
            </a:r>
          </a:p>
          <a:p>
            <a:r>
              <a:rPr lang="cs-CZ" b="1" dirty="0"/>
              <a:t>několikanásobný</a:t>
            </a:r>
            <a:r>
              <a:rPr lang="cs-CZ" dirty="0"/>
              <a:t> (Stromy se kývají a naklánějí.)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2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(</a:t>
            </a:r>
            <a:r>
              <a:rPr lang="cs-CZ" dirty="0" err="1"/>
              <a:t>Př</a:t>
            </a:r>
            <a:r>
              <a:rPr lang="cs-CZ" dirty="0"/>
              <a:t>) - 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Uveď vlastní příklady:</a:t>
            </a:r>
          </a:p>
          <a:p>
            <a:r>
              <a:rPr lang="cs-CZ" dirty="0" err="1" smtClean="0"/>
              <a:t>Př</a:t>
            </a:r>
            <a:r>
              <a:rPr lang="cs-CZ" dirty="0" smtClean="0"/>
              <a:t> holý – </a:t>
            </a:r>
            <a:endParaRPr lang="cs-CZ" dirty="0" smtClean="0"/>
          </a:p>
          <a:p>
            <a:r>
              <a:rPr lang="cs-CZ" dirty="0" err="1" smtClean="0"/>
              <a:t>Př</a:t>
            </a:r>
            <a:r>
              <a:rPr lang="cs-CZ" dirty="0" smtClean="0"/>
              <a:t> rozvitý –</a:t>
            </a:r>
          </a:p>
          <a:p>
            <a:r>
              <a:rPr lang="cs-CZ" dirty="0" err="1" smtClean="0"/>
              <a:t>Př</a:t>
            </a:r>
            <a:r>
              <a:rPr lang="cs-CZ" dirty="0" smtClean="0"/>
              <a:t> několikanásobný –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464</Words>
  <Application>Microsoft Office PowerPoint</Application>
  <PresentationFormat>Předvádění na obrazovce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Podmět (Po) - opakování</vt:lpstr>
      <vt:lpstr>Podmět (Po) – opakování (řešení)</vt:lpstr>
      <vt:lpstr>Podmět - opakování</vt:lpstr>
      <vt:lpstr>Podmět – opakování (řešení)</vt:lpstr>
      <vt:lpstr>Podmět - opakování</vt:lpstr>
      <vt:lpstr>Podmět – opakování (řešení)</vt:lpstr>
      <vt:lpstr>Přísudek (Př) - opakování</vt:lpstr>
      <vt:lpstr>Přísudek (Př) – opakování (řešení)</vt:lpstr>
      <vt:lpstr>Přísudek (Př) - opakování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11</cp:revision>
  <dcterms:created xsi:type="dcterms:W3CDTF">2012-11-20T20:30:14Z</dcterms:created>
  <dcterms:modified xsi:type="dcterms:W3CDTF">2012-11-26T17:13:22Z</dcterms:modified>
</cp:coreProperties>
</file>