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- </a:t>
            </a:r>
            <a:r>
              <a:rPr lang="cs-CZ" dirty="0" smtClean="0"/>
              <a:t>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Přísudek, jehož základem je </a:t>
            </a:r>
            <a:r>
              <a:rPr lang="cs-CZ" b="1" dirty="0" smtClean="0"/>
              <a:t>sloveso s plným významem</a:t>
            </a:r>
            <a:r>
              <a:rPr lang="cs-CZ" dirty="0" smtClean="0"/>
              <a:t>, je přísudek </a:t>
            </a:r>
            <a:r>
              <a:rPr lang="cs-CZ" b="1" dirty="0" smtClean="0"/>
              <a:t>slovesný</a:t>
            </a:r>
            <a:r>
              <a:rPr lang="cs-CZ" dirty="0" smtClean="0"/>
              <a:t> – </a:t>
            </a:r>
            <a:r>
              <a:rPr lang="cs-CZ" b="1" dirty="0" err="1" smtClean="0"/>
              <a:t>Přs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Přísudek může být vyjádřen také </a:t>
            </a:r>
            <a:r>
              <a:rPr lang="cs-CZ" b="1" dirty="0" smtClean="0"/>
              <a:t>jménem</a:t>
            </a:r>
            <a:r>
              <a:rPr lang="cs-CZ" dirty="0" smtClean="0"/>
              <a:t> (podstatným nebo přídavným), s podmětem je spojený pomocí tzv. </a:t>
            </a:r>
            <a:r>
              <a:rPr lang="cs-CZ" b="1" dirty="0" smtClean="0"/>
              <a:t>spony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b="1" dirty="0" smtClean="0"/>
              <a:t>přísudek jmenný se sponou - </a:t>
            </a:r>
            <a:r>
              <a:rPr lang="cs-CZ" b="1" dirty="0" err="1" smtClean="0"/>
              <a:t>Přjs</a:t>
            </a:r>
            <a:r>
              <a:rPr lang="cs-CZ" b="1" dirty="0" smtClean="0"/>
              <a:t>.</a:t>
            </a:r>
            <a:endParaRPr lang="cs-CZ" b="1" dirty="0"/>
          </a:p>
          <a:p>
            <a:r>
              <a:rPr lang="cs-CZ" i="1" dirty="0" smtClean="0"/>
              <a:t>Počasí </a:t>
            </a:r>
            <a:r>
              <a:rPr lang="cs-CZ" b="1" i="1" dirty="0"/>
              <a:t>je </a:t>
            </a:r>
            <a:r>
              <a:rPr lang="cs-CZ" b="1" i="1" dirty="0" smtClean="0"/>
              <a:t>uplakané</a:t>
            </a:r>
            <a:r>
              <a:rPr lang="cs-CZ" i="1" dirty="0" smtClean="0"/>
              <a:t>.</a:t>
            </a:r>
          </a:p>
          <a:p>
            <a:r>
              <a:rPr lang="cs-CZ" b="1" dirty="0" smtClean="0"/>
              <a:t>Sponou </a:t>
            </a:r>
            <a:r>
              <a:rPr lang="cs-CZ" dirty="0" smtClean="0"/>
              <a:t>bývají nejčastěji slovesa </a:t>
            </a:r>
            <a:r>
              <a:rPr lang="cs-CZ" b="1" dirty="0" smtClean="0"/>
              <a:t>být</a:t>
            </a:r>
            <a:r>
              <a:rPr lang="cs-CZ" b="1" dirty="0"/>
              <a:t>, bývat, stát</a:t>
            </a:r>
            <a:r>
              <a:rPr lang="cs-CZ" dirty="0"/>
              <a:t>, </a:t>
            </a:r>
            <a:r>
              <a:rPr lang="cs-CZ" b="1" dirty="0"/>
              <a:t>stávat se </a:t>
            </a:r>
            <a:r>
              <a:rPr lang="cs-CZ" dirty="0" smtClean="0"/>
              <a:t>(i </a:t>
            </a:r>
            <a:r>
              <a:rPr lang="cs-CZ" dirty="0"/>
              <a:t>v záporu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i="1" dirty="0"/>
              <a:t>Zdeněk </a:t>
            </a:r>
            <a:r>
              <a:rPr lang="cs-CZ" b="1" i="1" dirty="0"/>
              <a:t>se </a:t>
            </a:r>
            <a:r>
              <a:rPr lang="cs-CZ" b="1" i="1" dirty="0" smtClean="0"/>
              <a:t>stal </a:t>
            </a:r>
            <a:r>
              <a:rPr lang="cs-CZ" b="1" i="1" dirty="0"/>
              <a:t>doktorem.</a:t>
            </a:r>
          </a:p>
          <a:p>
            <a:r>
              <a:rPr lang="cs-CZ" i="1" dirty="0"/>
              <a:t>Ovoce </a:t>
            </a:r>
            <a:r>
              <a:rPr lang="cs-CZ" b="1" i="1" dirty="0"/>
              <a:t>bylo umyté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Sponová slovesa zde pak nemají plný význam!!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2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-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Rozlišujeme tedy dva druhy přísudku:</a:t>
            </a:r>
          </a:p>
          <a:p>
            <a:r>
              <a:rPr lang="cs-CZ" b="1" dirty="0" smtClean="0"/>
              <a:t>Slovesný (</a:t>
            </a:r>
            <a:r>
              <a:rPr lang="cs-CZ" b="1" dirty="0" err="1" smtClean="0"/>
              <a:t>Přs</a:t>
            </a:r>
            <a:r>
              <a:rPr lang="cs-CZ" b="1" dirty="0" smtClean="0"/>
              <a:t>), </a:t>
            </a:r>
            <a:r>
              <a:rPr lang="cs-CZ" dirty="0" smtClean="0"/>
              <a:t>jehož základem je plnovýznamové sloveso</a:t>
            </a:r>
          </a:p>
          <a:p>
            <a:r>
              <a:rPr lang="cs-CZ" dirty="0" smtClean="0"/>
              <a:t>(uveď příklad:…………………………………..)</a:t>
            </a:r>
          </a:p>
          <a:p>
            <a:r>
              <a:rPr lang="cs-CZ" b="1" dirty="0" smtClean="0"/>
              <a:t>Jmenný se sponou (</a:t>
            </a:r>
            <a:r>
              <a:rPr lang="cs-CZ" b="1" dirty="0" err="1" smtClean="0"/>
              <a:t>Přjs</a:t>
            </a:r>
            <a:r>
              <a:rPr lang="cs-CZ" b="1" dirty="0" smtClean="0"/>
              <a:t>), </a:t>
            </a:r>
            <a:r>
              <a:rPr lang="cs-CZ" dirty="0" smtClean="0"/>
              <a:t>jehož základem je jméno se sponou)</a:t>
            </a:r>
          </a:p>
          <a:p>
            <a:r>
              <a:rPr lang="cs-CZ" dirty="0" smtClean="0"/>
              <a:t>(uveď příklad: ………………………………………….)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7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- </a:t>
            </a:r>
            <a:r>
              <a:rPr lang="cs-CZ" dirty="0" smtClean="0"/>
              <a:t>procvič</a:t>
            </a:r>
            <a:r>
              <a:rPr lang="cs-CZ" dirty="0" smtClean="0"/>
              <a:t>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POZOR! </a:t>
            </a:r>
          </a:p>
          <a:p>
            <a:r>
              <a:rPr lang="cs-CZ" dirty="0"/>
              <a:t>Urči druhy přísudku:</a:t>
            </a:r>
          </a:p>
          <a:p>
            <a:r>
              <a:rPr lang="cs-CZ" dirty="0"/>
              <a:t>Eva byla v kině.     X     Eva byla unavená.</a:t>
            </a:r>
          </a:p>
          <a:p>
            <a:r>
              <a:rPr lang="cs-CZ" dirty="0"/>
              <a:t>Sloveso </a:t>
            </a:r>
            <a:r>
              <a:rPr lang="cs-CZ" b="1" dirty="0"/>
              <a:t>být </a:t>
            </a:r>
            <a:r>
              <a:rPr lang="cs-CZ" dirty="0"/>
              <a:t>je buď plnovýznamové, nebo sponové!</a:t>
            </a:r>
          </a:p>
          <a:p>
            <a:r>
              <a:rPr lang="cs-CZ" dirty="0"/>
              <a:t>Vymysli vlastní příklady: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3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</a:t>
            </a:r>
            <a:r>
              <a:rPr lang="cs-CZ" dirty="0"/>
              <a:t>– procvičování(řešení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POZOR! </a:t>
            </a:r>
          </a:p>
          <a:p>
            <a:r>
              <a:rPr lang="cs-CZ" dirty="0"/>
              <a:t>Urči druhy přísudku:</a:t>
            </a:r>
          </a:p>
          <a:p>
            <a:r>
              <a:rPr lang="cs-CZ" dirty="0"/>
              <a:t>Eva </a:t>
            </a:r>
            <a:r>
              <a:rPr lang="cs-CZ" dirty="0">
                <a:solidFill>
                  <a:srgbClr val="FF0000"/>
                </a:solidFill>
              </a:rPr>
              <a:t>byla</a:t>
            </a:r>
            <a:r>
              <a:rPr lang="cs-CZ" dirty="0"/>
              <a:t> v kině.     X     Eva </a:t>
            </a:r>
            <a:r>
              <a:rPr lang="cs-CZ" dirty="0">
                <a:solidFill>
                  <a:srgbClr val="FF0000"/>
                </a:solidFill>
              </a:rPr>
              <a:t>byla unavená</a:t>
            </a:r>
            <a:r>
              <a:rPr lang="cs-CZ" dirty="0"/>
              <a:t>.</a:t>
            </a:r>
          </a:p>
          <a:p>
            <a:r>
              <a:rPr lang="cs-CZ" dirty="0"/>
              <a:t>Sloveso </a:t>
            </a:r>
            <a:r>
              <a:rPr lang="cs-CZ" b="1" dirty="0"/>
              <a:t>být </a:t>
            </a:r>
            <a:r>
              <a:rPr lang="cs-CZ" dirty="0"/>
              <a:t>je buď plnovýznamové, nebo sponové!</a:t>
            </a:r>
          </a:p>
          <a:p>
            <a:r>
              <a:rPr lang="cs-CZ" dirty="0"/>
              <a:t>Vymysli vlastní příklady: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36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</a:t>
            </a:r>
            <a:r>
              <a:rPr lang="cs-CZ" dirty="0"/>
              <a:t>- procvičování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POZOR! </a:t>
            </a:r>
          </a:p>
          <a:p>
            <a:r>
              <a:rPr lang="cs-CZ" dirty="0"/>
              <a:t>Urči druhy přísudku:</a:t>
            </a:r>
          </a:p>
          <a:p>
            <a:r>
              <a:rPr lang="cs-CZ" dirty="0" smtClean="0"/>
              <a:t>Ten příběh se stal vloni. X Vloni se stal předsedou.</a:t>
            </a:r>
          </a:p>
          <a:p>
            <a:r>
              <a:rPr lang="cs-CZ" dirty="0" smtClean="0"/>
              <a:t>Sloveso </a:t>
            </a:r>
            <a:r>
              <a:rPr lang="cs-CZ" b="1" dirty="0" smtClean="0"/>
              <a:t>stát se </a:t>
            </a:r>
            <a:r>
              <a:rPr lang="cs-CZ" dirty="0" smtClean="0"/>
              <a:t>má buď plný význam, nebo je sponou.</a:t>
            </a:r>
          </a:p>
          <a:p>
            <a:r>
              <a:rPr lang="cs-CZ" dirty="0" smtClean="0"/>
              <a:t>Vymysli vlastní příklady:</a:t>
            </a:r>
          </a:p>
          <a:p>
            <a:r>
              <a:rPr lang="cs-CZ" dirty="0" smtClean="0"/>
              <a:t>……………………………………………………………………..</a:t>
            </a:r>
          </a:p>
          <a:p>
            <a:r>
              <a:rPr lang="cs-CZ" dirty="0" smtClean="0"/>
              <a:t>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5599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Přísudek (</a:t>
            </a:r>
            <a:r>
              <a:rPr lang="cs-CZ" dirty="0" err="1"/>
              <a:t>Př</a:t>
            </a:r>
            <a:r>
              <a:rPr lang="cs-CZ" dirty="0"/>
              <a:t>) </a:t>
            </a:r>
            <a:r>
              <a:rPr lang="cs-CZ" smtClean="0"/>
              <a:t>– </a:t>
            </a:r>
            <a:r>
              <a:rPr lang="cs-CZ"/>
              <a:t>procvičování </a:t>
            </a:r>
            <a:r>
              <a:rPr lang="cs-CZ" dirty="0" smtClean="0"/>
              <a:t>(řešení)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POZOR! </a:t>
            </a:r>
          </a:p>
          <a:p>
            <a:r>
              <a:rPr lang="cs-CZ" dirty="0"/>
              <a:t>Urči druhy přísudku:</a:t>
            </a:r>
          </a:p>
          <a:p>
            <a:r>
              <a:rPr lang="cs-CZ" dirty="0"/>
              <a:t>Ten příběh </a:t>
            </a:r>
            <a:r>
              <a:rPr lang="cs-CZ" dirty="0">
                <a:solidFill>
                  <a:srgbClr val="FF0000"/>
                </a:solidFill>
              </a:rPr>
              <a:t>se stal </a:t>
            </a:r>
            <a:r>
              <a:rPr lang="cs-CZ" dirty="0"/>
              <a:t>vloni. X Vloni </a:t>
            </a:r>
            <a:r>
              <a:rPr lang="cs-CZ" dirty="0">
                <a:solidFill>
                  <a:srgbClr val="FF0000"/>
                </a:solidFill>
              </a:rPr>
              <a:t>se stal předsedou</a:t>
            </a:r>
            <a:r>
              <a:rPr lang="cs-CZ" dirty="0"/>
              <a:t>.</a:t>
            </a:r>
          </a:p>
          <a:p>
            <a:r>
              <a:rPr lang="cs-CZ" dirty="0"/>
              <a:t>Sloveso </a:t>
            </a:r>
            <a:r>
              <a:rPr lang="cs-CZ" b="1" dirty="0"/>
              <a:t>stát se </a:t>
            </a:r>
            <a:r>
              <a:rPr lang="cs-CZ" dirty="0"/>
              <a:t>má buď plný význam, nebo je sponou.</a:t>
            </a:r>
          </a:p>
          <a:p>
            <a:r>
              <a:rPr lang="cs-CZ" dirty="0"/>
              <a:t>Vymysli vlastní příklady:</a:t>
            </a:r>
          </a:p>
          <a:p>
            <a:r>
              <a:rPr lang="cs-CZ" dirty="0"/>
              <a:t>……………………………………………………………………..</a:t>
            </a:r>
          </a:p>
          <a:p>
            <a:r>
              <a:rPr lang="cs-CZ" dirty="0"/>
              <a:t>……………………………………………………………………..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62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292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Přísudek (Př) - druhy</vt:lpstr>
      <vt:lpstr>Přísudek (Př) - druhy</vt:lpstr>
      <vt:lpstr>Přísudek (Př) - procvičování</vt:lpstr>
      <vt:lpstr>Přísudek (Př) – procvičování(řešení)</vt:lpstr>
      <vt:lpstr>Přísudek (Př) - procvičování</vt:lpstr>
      <vt:lpstr>Přísudek (Př) – procvičování (řešení)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5</cp:revision>
  <dcterms:created xsi:type="dcterms:W3CDTF">2012-11-26T16:44:46Z</dcterms:created>
  <dcterms:modified xsi:type="dcterms:W3CDTF">2013-05-22T18:10:39Z</dcterms:modified>
</cp:coreProperties>
</file>