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Vedlejší věta </a:t>
            </a:r>
            <a:r>
              <a:rPr lang="cs-CZ" dirty="0" smtClean="0"/>
              <a:t>(VV) zastupuje větný člen své věty řídící</a:t>
            </a:r>
          </a:p>
          <a:p>
            <a:r>
              <a:rPr lang="cs-CZ" dirty="0" smtClean="0"/>
              <a:t>Na VV se ptáme stejně jako na větný člen</a:t>
            </a:r>
          </a:p>
          <a:p>
            <a:r>
              <a:rPr lang="cs-CZ" dirty="0"/>
              <a:t>Ptáme se na ni </a:t>
            </a:r>
            <a:r>
              <a:rPr lang="cs-CZ" b="1" dirty="0"/>
              <a:t>větou řídící </a:t>
            </a:r>
          </a:p>
          <a:p>
            <a:r>
              <a:rPr lang="cs-CZ" dirty="0"/>
              <a:t>Větou řídící může být věta hlavní i vedlejší</a:t>
            </a:r>
          </a:p>
          <a:p>
            <a:r>
              <a:rPr lang="cs-CZ" b="1" dirty="0" smtClean="0"/>
              <a:t>VV závisí </a:t>
            </a:r>
            <a:r>
              <a:rPr lang="cs-CZ" dirty="0" smtClean="0"/>
              <a:t>mluvnicky na jiné větě</a:t>
            </a:r>
          </a:p>
          <a:p>
            <a:r>
              <a:rPr lang="cs-CZ" dirty="0" smtClean="0"/>
              <a:t>VV můžeme nahradit větným členem (stejného druhu)</a:t>
            </a:r>
          </a:p>
          <a:p>
            <a:r>
              <a:rPr lang="cs-CZ" dirty="0" smtClean="0"/>
              <a:t>Od řídící věty ji </a:t>
            </a:r>
            <a:r>
              <a:rPr lang="cs-CZ" smtClean="0"/>
              <a:t>oddělujeme </a:t>
            </a:r>
            <a:r>
              <a:rPr lang="cs-CZ" b="1" smtClean="0"/>
              <a:t>čárkou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59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podmětná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Nahraď podmět VV podmětnou:</a:t>
            </a:r>
          </a:p>
          <a:p>
            <a:r>
              <a:rPr lang="cs-CZ" dirty="0" smtClean="0"/>
              <a:t>Potěšilo mě tvoje vítězství.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Potěšilo mě, že jsi zvítězil.</a:t>
            </a:r>
          </a:p>
          <a:p>
            <a:r>
              <a:rPr lang="cs-CZ" dirty="0" smtClean="0"/>
              <a:t>Není znám skladatel této písně.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Není známo, kdo složil tuto píseň.</a:t>
            </a:r>
          </a:p>
          <a:p>
            <a:r>
              <a:rPr lang="cs-CZ" dirty="0" smtClean="0"/>
              <a:t>Překvapila nás vaše návštěva.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Překvapilo náš, že jste přišli.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2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věta podmětná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podmět</a:t>
            </a:r>
            <a:r>
              <a:rPr lang="cs-CZ" dirty="0" smtClean="0"/>
              <a:t> věty řídící</a:t>
            </a:r>
          </a:p>
          <a:p>
            <a:r>
              <a:rPr lang="cs-CZ" dirty="0" smtClean="0"/>
              <a:t>Ptáme se na ni otázkou </a:t>
            </a:r>
            <a:r>
              <a:rPr lang="cs-CZ" b="1" dirty="0" smtClean="0"/>
              <a:t>kdo, co </a:t>
            </a:r>
            <a:r>
              <a:rPr lang="cs-CZ" dirty="0" smtClean="0"/>
              <a:t>+ řídící větou</a:t>
            </a:r>
          </a:p>
          <a:p>
            <a:r>
              <a:rPr lang="cs-CZ" dirty="0" smtClean="0"/>
              <a:t>Bývá uvozena:</a:t>
            </a:r>
          </a:p>
          <a:p>
            <a:r>
              <a:rPr lang="cs-CZ" dirty="0" smtClean="0"/>
              <a:t>Vztažnými zájmeny: </a:t>
            </a:r>
            <a:r>
              <a:rPr lang="cs-CZ" b="1" dirty="0" smtClean="0"/>
              <a:t>kdo, co</a:t>
            </a:r>
          </a:p>
          <a:p>
            <a:r>
              <a:rPr lang="cs-CZ" dirty="0" smtClean="0"/>
              <a:t>Vztažnými příslovci: </a:t>
            </a:r>
            <a:r>
              <a:rPr lang="cs-CZ" b="1" dirty="0" smtClean="0"/>
              <a:t>kde, kdy</a:t>
            </a:r>
          </a:p>
          <a:p>
            <a:r>
              <a:rPr lang="cs-CZ" dirty="0" smtClean="0"/>
              <a:t>Spojkami: </a:t>
            </a:r>
            <a:r>
              <a:rPr lang="cs-CZ" b="1" dirty="0" smtClean="0"/>
              <a:t>že, aby, kdyby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52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podmětná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Vyjadřuje podmět věty řídící:</a:t>
            </a:r>
          </a:p>
          <a:p>
            <a:r>
              <a:rPr lang="cs-CZ" b="1" dirty="0" smtClean="0"/>
              <a:t>Lyžaři</a:t>
            </a:r>
            <a:r>
              <a:rPr lang="cs-CZ" dirty="0" smtClean="0"/>
              <a:t> milují krásy zimní přírody.</a:t>
            </a:r>
          </a:p>
          <a:p>
            <a:r>
              <a:rPr lang="cs-CZ" dirty="0" smtClean="0"/>
              <a:t>Kdo co milují krásy zimní přírody?</a:t>
            </a:r>
          </a:p>
          <a:p>
            <a:r>
              <a:rPr lang="cs-CZ" dirty="0" smtClean="0"/>
              <a:t>Lyžaři – je podmět</a:t>
            </a:r>
          </a:p>
          <a:p>
            <a:r>
              <a:rPr lang="cs-CZ" dirty="0" smtClean="0"/>
              <a:t>Nahraď ho vedlejší větou (doplň určité sloveso)</a:t>
            </a:r>
          </a:p>
          <a:p>
            <a:r>
              <a:rPr lang="cs-CZ" b="1" dirty="0" smtClean="0"/>
              <a:t>Kdo lyžuje,</a:t>
            </a:r>
            <a:r>
              <a:rPr lang="cs-CZ" dirty="0" smtClean="0"/>
              <a:t> </a:t>
            </a:r>
            <a:r>
              <a:rPr lang="cs-CZ" u="sng" dirty="0" smtClean="0"/>
              <a:t>miluje krásy zimní přírody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Kdo co miluje krásy zimní přírody?</a:t>
            </a:r>
          </a:p>
          <a:p>
            <a:r>
              <a:rPr lang="cs-CZ" b="1" dirty="0" smtClean="0"/>
              <a:t>Kdo lyžuje </a:t>
            </a:r>
            <a:r>
              <a:rPr lang="cs-CZ" dirty="0" smtClean="0"/>
              <a:t>– VV podmětná, oddělíme ji čárkou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66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podmětná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Další příklady:</a:t>
            </a:r>
          </a:p>
          <a:p>
            <a:r>
              <a:rPr lang="cs-CZ" dirty="0" smtClean="0"/>
              <a:t>Bázlivec nesmí do lesa.</a:t>
            </a:r>
          </a:p>
          <a:p>
            <a:r>
              <a:rPr lang="cs-CZ" dirty="0" smtClean="0"/>
              <a:t>Najdi podmět, nahraď ho VV podmětnou</a:t>
            </a:r>
          </a:p>
          <a:p>
            <a:r>
              <a:rPr lang="cs-CZ" dirty="0" smtClean="0"/>
              <a:t>Kdo co nesmí do lesa? </a:t>
            </a:r>
          </a:p>
          <a:p>
            <a:r>
              <a:rPr lang="cs-CZ" b="1" dirty="0" smtClean="0"/>
              <a:t>Bázlivec</a:t>
            </a:r>
          </a:p>
          <a:p>
            <a:r>
              <a:rPr lang="cs-CZ" b="1" dirty="0" smtClean="0"/>
              <a:t>Kdo se bojí, </a:t>
            </a:r>
            <a:r>
              <a:rPr lang="cs-CZ" u="sng" dirty="0" smtClean="0"/>
              <a:t>nesmí do lesa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Kdo co nesmí do lesa?</a:t>
            </a:r>
          </a:p>
          <a:p>
            <a:r>
              <a:rPr lang="cs-CZ" b="1" dirty="0" smtClean="0"/>
              <a:t>Kdo se bojí </a:t>
            </a:r>
            <a:r>
              <a:rPr lang="cs-CZ" dirty="0" smtClean="0"/>
              <a:t>– VV podmětná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314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podmětná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podmětnou, nahraď ji větným členem</a:t>
            </a:r>
            <a:r>
              <a:rPr lang="cs-CZ" dirty="0" smtClean="0"/>
              <a:t>:</a:t>
            </a:r>
          </a:p>
          <a:p>
            <a:r>
              <a:rPr lang="cs-CZ" dirty="0" smtClean="0"/>
              <a:t>Není jisté, že přijdeš.</a:t>
            </a:r>
          </a:p>
          <a:p>
            <a:r>
              <a:rPr lang="cs-CZ" dirty="0" smtClean="0"/>
              <a:t>Kdo co není jisté?</a:t>
            </a:r>
          </a:p>
          <a:p>
            <a:r>
              <a:rPr lang="cs-CZ" dirty="0" smtClean="0"/>
              <a:t>…………………………</a:t>
            </a:r>
          </a:p>
          <a:p>
            <a:r>
              <a:rPr lang="cs-CZ" dirty="0" smtClean="0"/>
              <a:t>Není jistý ……………………………………..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196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</a:t>
            </a:r>
            <a:r>
              <a:rPr lang="cs-CZ" dirty="0" smtClean="0"/>
              <a:t>podmětná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podmětnou, nahraď ji větným členem:</a:t>
            </a:r>
          </a:p>
          <a:p>
            <a:r>
              <a:rPr lang="cs-CZ" dirty="0"/>
              <a:t>Není jisté, že přijdeš.</a:t>
            </a:r>
          </a:p>
          <a:p>
            <a:r>
              <a:rPr lang="cs-CZ" dirty="0"/>
              <a:t>Kdo co není jisté?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Že přijdeš</a:t>
            </a:r>
          </a:p>
          <a:p>
            <a:r>
              <a:rPr lang="cs-CZ" dirty="0" smtClean="0"/>
              <a:t>Není jistý </a:t>
            </a:r>
            <a:r>
              <a:rPr lang="cs-CZ" dirty="0" smtClean="0">
                <a:solidFill>
                  <a:srgbClr val="FF0000"/>
                </a:solidFill>
              </a:rPr>
              <a:t>tvůj příchod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90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podmětná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podmětnou, nahraď ji větným členem:</a:t>
            </a:r>
          </a:p>
          <a:p>
            <a:r>
              <a:rPr lang="cs-CZ" dirty="0" smtClean="0"/>
              <a:t>Nebylo čitelné, kdy se narodil.</a:t>
            </a:r>
          </a:p>
          <a:p>
            <a:r>
              <a:rPr lang="cs-CZ" dirty="0" smtClean="0"/>
              <a:t>Kdo co nebylo čitelné?</a:t>
            </a:r>
          </a:p>
          <a:p>
            <a:r>
              <a:rPr lang="cs-CZ" dirty="0" smtClean="0"/>
              <a:t>…………………………………..</a:t>
            </a:r>
          </a:p>
          <a:p>
            <a:r>
              <a:rPr lang="cs-CZ" dirty="0" smtClean="0"/>
              <a:t>Nebylo čitelné …………………………..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43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</a:t>
            </a:r>
            <a:r>
              <a:rPr lang="cs-CZ" dirty="0" smtClean="0"/>
              <a:t>podmětná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Najdi VV podmětnou, nahraď ji větným členem:</a:t>
            </a:r>
          </a:p>
          <a:p>
            <a:r>
              <a:rPr lang="cs-CZ" dirty="0" smtClean="0"/>
              <a:t>Nebylo čitelné, kdy se narodil.</a:t>
            </a:r>
          </a:p>
          <a:p>
            <a:r>
              <a:rPr lang="cs-CZ" dirty="0" smtClean="0"/>
              <a:t>Kdo co nebylo čitelné?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Kdy se narodil</a:t>
            </a:r>
          </a:p>
          <a:p>
            <a:r>
              <a:rPr lang="cs-CZ" dirty="0" smtClean="0"/>
              <a:t>Nebylo čitelné </a:t>
            </a:r>
            <a:r>
              <a:rPr lang="cs-CZ" dirty="0" smtClean="0">
                <a:solidFill>
                  <a:srgbClr val="FF0000"/>
                </a:solidFill>
              </a:rPr>
              <a:t>jeho narození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podmětná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Nahraď podmět VV podmětnou:</a:t>
            </a:r>
          </a:p>
          <a:p>
            <a:r>
              <a:rPr lang="cs-CZ" dirty="0" smtClean="0"/>
              <a:t>Potěšilo mě tvoje vítězství.</a:t>
            </a:r>
          </a:p>
          <a:p>
            <a:r>
              <a:rPr lang="cs-CZ" dirty="0" smtClean="0"/>
              <a:t>…………………………………………………………….</a:t>
            </a:r>
          </a:p>
          <a:p>
            <a:r>
              <a:rPr lang="cs-CZ" dirty="0" smtClean="0"/>
              <a:t>Není znám skladatel této písně.</a:t>
            </a:r>
          </a:p>
          <a:p>
            <a:r>
              <a:rPr lang="cs-CZ" dirty="0" smtClean="0"/>
              <a:t>……………………………………………………………</a:t>
            </a:r>
          </a:p>
          <a:p>
            <a:r>
              <a:rPr lang="cs-CZ" dirty="0" smtClean="0"/>
              <a:t>Překvapila nás vaše návštěva.</a:t>
            </a:r>
          </a:p>
          <a:p>
            <a:r>
              <a:rPr lang="cs-CZ" dirty="0" smtClean="0"/>
              <a:t>…………………………………………………………….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56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386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Vedlejší věty</vt:lpstr>
      <vt:lpstr>Vedlejší věta podmětná</vt:lpstr>
      <vt:lpstr>VV podmětná</vt:lpstr>
      <vt:lpstr>VV podmětná</vt:lpstr>
      <vt:lpstr>VV podmětná</vt:lpstr>
      <vt:lpstr>VV podmětná - řešení</vt:lpstr>
      <vt:lpstr>VV podmětná</vt:lpstr>
      <vt:lpstr>VV podmětná - řešení</vt:lpstr>
      <vt:lpstr>VV podmětná</vt:lpstr>
      <vt:lpstr>VV podmětná - řešení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věty</dc:title>
  <dc:creator>Jana</dc:creator>
  <cp:lastModifiedBy>Pavel Vlček</cp:lastModifiedBy>
  <cp:revision>8</cp:revision>
  <dcterms:created xsi:type="dcterms:W3CDTF">2013-01-27T15:19:51Z</dcterms:created>
  <dcterms:modified xsi:type="dcterms:W3CDTF">2013-09-24T15:12:50Z</dcterms:modified>
</cp:coreProperties>
</file>