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Vedlejší věta </a:t>
            </a:r>
            <a:r>
              <a:rPr lang="cs-CZ" dirty="0" smtClean="0"/>
              <a:t>(VV) zastupuje větný člen své věty řídící</a:t>
            </a:r>
          </a:p>
          <a:p>
            <a:r>
              <a:rPr lang="cs-CZ" dirty="0" smtClean="0"/>
              <a:t>Na VV se ptáme stejně jako na větný člen</a:t>
            </a:r>
          </a:p>
          <a:p>
            <a:r>
              <a:rPr lang="cs-CZ" dirty="0"/>
              <a:t>Ptáme se na ni </a:t>
            </a:r>
            <a:r>
              <a:rPr lang="cs-CZ" b="1" dirty="0"/>
              <a:t>větou řídící </a:t>
            </a:r>
          </a:p>
          <a:p>
            <a:r>
              <a:rPr lang="cs-CZ" dirty="0"/>
              <a:t>Větou řídící může být věta hlavní i vedlejší</a:t>
            </a:r>
          </a:p>
          <a:p>
            <a:r>
              <a:rPr lang="cs-CZ" b="1" dirty="0" smtClean="0"/>
              <a:t>VV závisí </a:t>
            </a:r>
            <a:r>
              <a:rPr lang="cs-CZ" dirty="0" smtClean="0"/>
              <a:t>mluvnicky na jiné větě</a:t>
            </a:r>
          </a:p>
          <a:p>
            <a:r>
              <a:rPr lang="cs-CZ" dirty="0" smtClean="0"/>
              <a:t>VV můžeme nahradit větným členem (stejného druhu)</a:t>
            </a:r>
          </a:p>
          <a:p>
            <a:r>
              <a:rPr lang="cs-CZ" dirty="0" smtClean="0"/>
              <a:t>Od řídící věty ji </a:t>
            </a:r>
            <a:r>
              <a:rPr lang="cs-CZ" smtClean="0"/>
              <a:t>oddělujeme </a:t>
            </a:r>
            <a:r>
              <a:rPr lang="cs-CZ" b="1" smtClean="0"/>
              <a:t>čárkou</a:t>
            </a: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59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předmětná 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Nahraď předmět VV předmětnou</a:t>
            </a:r>
            <a:r>
              <a:rPr lang="cs-CZ" dirty="0" smtClean="0"/>
              <a:t>:</a:t>
            </a:r>
          </a:p>
          <a:p>
            <a:r>
              <a:rPr lang="cs-CZ" dirty="0" smtClean="0"/>
              <a:t>Pavel zkoumal příčinu neúspěchu.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Pavel zkoumal, co bylo příčinou neúspěchu.</a:t>
            </a:r>
          </a:p>
          <a:p>
            <a:r>
              <a:rPr lang="cs-CZ" dirty="0" smtClean="0"/>
              <a:t>Všichni se zajímají o její včerejší vyprávění.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Všichni se zajímají, co včera vyprávěla.</a:t>
            </a:r>
          </a:p>
          <a:p>
            <a:r>
              <a:rPr lang="cs-CZ" dirty="0" smtClean="0"/>
              <a:t>Těším se na tvůj příjezd.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Těším se, až přijedeš.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3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věta předmětná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</a:t>
            </a:r>
            <a:r>
              <a:rPr lang="cs-CZ" b="1" dirty="0" smtClean="0"/>
              <a:t>předmět</a:t>
            </a:r>
            <a:r>
              <a:rPr lang="cs-CZ" dirty="0" smtClean="0"/>
              <a:t> věty řídící</a:t>
            </a:r>
          </a:p>
          <a:p>
            <a:r>
              <a:rPr lang="cs-CZ" dirty="0" smtClean="0"/>
              <a:t>Ptáme se na ni otázkou  2. – 7. pádu + řídící větou</a:t>
            </a:r>
          </a:p>
          <a:p>
            <a:r>
              <a:rPr lang="cs-CZ" dirty="0" smtClean="0"/>
              <a:t>Bývá uvozena:</a:t>
            </a:r>
          </a:p>
          <a:p>
            <a:r>
              <a:rPr lang="cs-CZ" dirty="0" smtClean="0"/>
              <a:t>Vztažnými zájmeny </a:t>
            </a:r>
            <a:r>
              <a:rPr lang="cs-CZ" dirty="0"/>
              <a:t>a příslovci: </a:t>
            </a:r>
            <a:r>
              <a:rPr lang="cs-CZ" b="1" dirty="0" smtClean="0"/>
              <a:t>kdo, co, který, jaký, kde, kam, odkud, kudy, ….. </a:t>
            </a:r>
          </a:p>
          <a:p>
            <a:r>
              <a:rPr lang="cs-CZ" dirty="0" smtClean="0"/>
              <a:t>Spojkami: </a:t>
            </a:r>
            <a:r>
              <a:rPr lang="cs-CZ" b="1" dirty="0" smtClean="0"/>
              <a:t>že, aby, když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525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předmětná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Vyjadřuje předmět věty řídící:</a:t>
            </a:r>
          </a:p>
          <a:p>
            <a:r>
              <a:rPr lang="cs-CZ" dirty="0" smtClean="0"/>
              <a:t>Řekla nám o svém novém </a:t>
            </a:r>
            <a:r>
              <a:rPr lang="cs-CZ" b="1" dirty="0" smtClean="0"/>
              <a:t>bytě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O kom o čem mám řekla?</a:t>
            </a:r>
          </a:p>
          <a:p>
            <a:r>
              <a:rPr lang="cs-CZ" dirty="0" smtClean="0"/>
              <a:t>O </a:t>
            </a:r>
            <a:r>
              <a:rPr lang="cs-CZ" b="1" dirty="0" smtClean="0"/>
              <a:t>bytě</a:t>
            </a:r>
            <a:r>
              <a:rPr lang="cs-CZ" dirty="0" smtClean="0"/>
              <a:t>  – je předmět</a:t>
            </a:r>
          </a:p>
          <a:p>
            <a:r>
              <a:rPr lang="cs-CZ" i="1" dirty="0" smtClean="0"/>
              <a:t>Nahraď ho vedlejší větou (doplň určité sloveso)</a:t>
            </a:r>
          </a:p>
          <a:p>
            <a:r>
              <a:rPr lang="cs-CZ" dirty="0" smtClean="0"/>
              <a:t>Řekla nám, </a:t>
            </a:r>
            <a:r>
              <a:rPr lang="cs-CZ" b="1" dirty="0" smtClean="0"/>
              <a:t>že má nový byt</a:t>
            </a:r>
            <a:r>
              <a:rPr lang="cs-CZ" dirty="0" smtClean="0"/>
              <a:t>.</a:t>
            </a:r>
          </a:p>
          <a:p>
            <a:r>
              <a:rPr lang="cs-CZ" dirty="0" smtClean="0"/>
              <a:t>O kom o čem nám řekla?</a:t>
            </a:r>
          </a:p>
          <a:p>
            <a:r>
              <a:rPr lang="cs-CZ" b="1" dirty="0" smtClean="0"/>
              <a:t>Že má nový byt </a:t>
            </a:r>
            <a:r>
              <a:rPr lang="cs-CZ" dirty="0" smtClean="0"/>
              <a:t>– VV předmětná, oddělíme ji čárkou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366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předmětná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Další příklady:</a:t>
            </a:r>
          </a:p>
          <a:p>
            <a:r>
              <a:rPr lang="cs-CZ" dirty="0" smtClean="0"/>
              <a:t>Zeptej se na cestu k divadlu.</a:t>
            </a:r>
          </a:p>
          <a:p>
            <a:r>
              <a:rPr lang="cs-CZ" i="1" dirty="0" smtClean="0"/>
              <a:t>Najdi předmět, nahraď ho VV předmětnou</a:t>
            </a:r>
          </a:p>
          <a:p>
            <a:r>
              <a:rPr lang="cs-CZ" dirty="0" smtClean="0"/>
              <a:t>Na koho co se zeptej? </a:t>
            </a:r>
          </a:p>
          <a:p>
            <a:r>
              <a:rPr lang="cs-CZ" b="1" dirty="0" smtClean="0"/>
              <a:t>Na cestu</a:t>
            </a:r>
          </a:p>
          <a:p>
            <a:r>
              <a:rPr lang="cs-CZ" dirty="0" smtClean="0"/>
              <a:t>Zeptej se, </a:t>
            </a:r>
            <a:r>
              <a:rPr lang="cs-CZ" b="1" dirty="0" smtClean="0"/>
              <a:t>kudy se jde k divadlu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 koho co se zeptej?</a:t>
            </a:r>
          </a:p>
          <a:p>
            <a:r>
              <a:rPr lang="cs-CZ" b="1" dirty="0" smtClean="0"/>
              <a:t>Kudy se jde k divadlu </a:t>
            </a:r>
            <a:r>
              <a:rPr lang="cs-CZ" dirty="0" smtClean="0"/>
              <a:t>– VV předmětná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314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předmětná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Najdi VV </a:t>
            </a:r>
            <a:r>
              <a:rPr lang="cs-CZ" i="1" dirty="0" smtClean="0"/>
              <a:t>předmětnou</a:t>
            </a:r>
            <a:r>
              <a:rPr lang="cs-CZ" i="1" dirty="0"/>
              <a:t>, nahraď ji větným členem</a:t>
            </a:r>
            <a:r>
              <a:rPr lang="cs-CZ" dirty="0" smtClean="0"/>
              <a:t>:</a:t>
            </a:r>
          </a:p>
          <a:p>
            <a:r>
              <a:rPr lang="cs-CZ" dirty="0" smtClean="0"/>
              <a:t>Slíbila, že nám pomůže.</a:t>
            </a:r>
          </a:p>
          <a:p>
            <a:r>
              <a:rPr lang="cs-CZ" dirty="0" smtClean="0"/>
              <a:t>Koho co nám slíbila?</a:t>
            </a:r>
          </a:p>
          <a:p>
            <a:r>
              <a:rPr lang="cs-CZ" dirty="0" smtClean="0"/>
              <a:t>…………………………</a:t>
            </a:r>
          </a:p>
          <a:p>
            <a:r>
              <a:rPr lang="cs-CZ" dirty="0" smtClean="0"/>
              <a:t>Slíbila nám ……………………………………..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196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předmětná 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Najdi VV </a:t>
            </a:r>
            <a:r>
              <a:rPr lang="cs-CZ" i="1" dirty="0" smtClean="0"/>
              <a:t>předmětnou</a:t>
            </a:r>
            <a:r>
              <a:rPr lang="cs-CZ" i="1" dirty="0"/>
              <a:t>, nahraď ji větným členem</a:t>
            </a:r>
            <a:r>
              <a:rPr lang="cs-CZ" dirty="0" smtClean="0"/>
              <a:t>:</a:t>
            </a:r>
          </a:p>
          <a:p>
            <a:r>
              <a:rPr lang="cs-CZ" dirty="0" smtClean="0"/>
              <a:t>Slíbila, že nám pomůže.</a:t>
            </a:r>
          </a:p>
          <a:p>
            <a:r>
              <a:rPr lang="cs-CZ" dirty="0" smtClean="0"/>
              <a:t>Koho co nám slíbila?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Že nám pomůže</a:t>
            </a:r>
          </a:p>
          <a:p>
            <a:r>
              <a:rPr lang="cs-CZ" dirty="0" smtClean="0"/>
              <a:t>Slíbila nám </a:t>
            </a:r>
            <a:r>
              <a:rPr lang="cs-CZ" dirty="0" smtClean="0">
                <a:solidFill>
                  <a:srgbClr val="FF0000"/>
                </a:solidFill>
              </a:rPr>
              <a:t>pomoc.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</a:t>
            </a:r>
            <a:r>
              <a:rPr lang="cs-CZ" dirty="0" smtClean="0"/>
              <a:t>předmětná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Najdi VV </a:t>
            </a:r>
            <a:r>
              <a:rPr lang="cs-CZ" i="1" dirty="0" smtClean="0"/>
              <a:t>předmětnou</a:t>
            </a:r>
            <a:r>
              <a:rPr lang="cs-CZ" i="1" dirty="0"/>
              <a:t>, nahraď ji větným členem:</a:t>
            </a:r>
          </a:p>
          <a:p>
            <a:r>
              <a:rPr lang="cs-CZ" dirty="0" smtClean="0"/>
              <a:t>Rodiče zjistili, že jsem jim lhal.</a:t>
            </a:r>
          </a:p>
          <a:p>
            <a:r>
              <a:rPr lang="cs-CZ" dirty="0" smtClean="0"/>
              <a:t>Koho co rodiče zjistili?</a:t>
            </a:r>
          </a:p>
          <a:p>
            <a:r>
              <a:rPr lang="cs-CZ" dirty="0" smtClean="0"/>
              <a:t>…………………………………..</a:t>
            </a:r>
          </a:p>
          <a:p>
            <a:r>
              <a:rPr lang="cs-CZ" dirty="0" smtClean="0"/>
              <a:t>Rodiče zjistili …………………………..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43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VV </a:t>
            </a:r>
            <a:r>
              <a:rPr lang="cs-CZ" dirty="0" smtClean="0"/>
              <a:t>předmětná 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Najdi VV </a:t>
            </a:r>
            <a:r>
              <a:rPr lang="cs-CZ" i="1" dirty="0" smtClean="0"/>
              <a:t>předmětnou</a:t>
            </a:r>
            <a:r>
              <a:rPr lang="cs-CZ" i="1" dirty="0"/>
              <a:t>, nahraď ji větným členem:</a:t>
            </a:r>
          </a:p>
          <a:p>
            <a:r>
              <a:rPr lang="cs-CZ" dirty="0" smtClean="0"/>
              <a:t>Rodiče zjistili, že jsem jim lhal.</a:t>
            </a:r>
          </a:p>
          <a:p>
            <a:r>
              <a:rPr lang="cs-CZ" dirty="0" smtClean="0"/>
              <a:t>Koho co rodiče zjistili?</a:t>
            </a:r>
          </a:p>
          <a:p>
            <a:r>
              <a:rPr lang="cs-CZ" dirty="0" smtClean="0"/>
              <a:t>Že jsem jim lhal</a:t>
            </a:r>
          </a:p>
          <a:p>
            <a:r>
              <a:rPr lang="cs-CZ" dirty="0" smtClean="0"/>
              <a:t>Rodiče zjistili </a:t>
            </a:r>
            <a:r>
              <a:rPr lang="cs-CZ" dirty="0" smtClean="0">
                <a:solidFill>
                  <a:srgbClr val="FF0000"/>
                </a:solidFill>
              </a:rPr>
              <a:t>mou lež.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6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VV předmětná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Nahraď předmět VV předmětnou</a:t>
            </a:r>
            <a:r>
              <a:rPr lang="cs-CZ" dirty="0" smtClean="0"/>
              <a:t>:</a:t>
            </a:r>
          </a:p>
          <a:p>
            <a:r>
              <a:rPr lang="cs-CZ" dirty="0" smtClean="0"/>
              <a:t>Pavel zkoumal příčinu neúspěchu.</a:t>
            </a:r>
          </a:p>
          <a:p>
            <a:r>
              <a:rPr lang="cs-CZ" dirty="0" smtClean="0"/>
              <a:t>…………………………………………………………….</a:t>
            </a:r>
          </a:p>
          <a:p>
            <a:r>
              <a:rPr lang="cs-CZ" dirty="0" smtClean="0"/>
              <a:t>Všichni se zajímají o její včerejší vyprávění.</a:t>
            </a:r>
          </a:p>
          <a:p>
            <a:r>
              <a:rPr lang="cs-CZ" dirty="0" smtClean="0"/>
              <a:t>……………………………………………………………</a:t>
            </a:r>
          </a:p>
          <a:p>
            <a:r>
              <a:rPr lang="cs-CZ" dirty="0" smtClean="0"/>
              <a:t>Těším se na tvůj příjezd.</a:t>
            </a:r>
          </a:p>
          <a:p>
            <a:r>
              <a:rPr lang="cs-CZ" dirty="0" smtClean="0"/>
              <a:t>…………………………………………………………….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56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420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Vedlejší věty</vt:lpstr>
      <vt:lpstr>Vedlejší věta předmětná</vt:lpstr>
      <vt:lpstr>VV předmětná</vt:lpstr>
      <vt:lpstr>VV předmětná</vt:lpstr>
      <vt:lpstr>VV předmětná</vt:lpstr>
      <vt:lpstr>VV předmětná - řešení</vt:lpstr>
      <vt:lpstr>VV předmětná</vt:lpstr>
      <vt:lpstr>VV předmětná - řešení</vt:lpstr>
      <vt:lpstr>VV předmětná</vt:lpstr>
      <vt:lpstr>VV předmětná - řešení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věty</dc:title>
  <dc:creator>Jana</dc:creator>
  <cp:lastModifiedBy>Pavel Vlček</cp:lastModifiedBy>
  <cp:revision>15</cp:revision>
  <dcterms:created xsi:type="dcterms:W3CDTF">2013-01-27T15:19:51Z</dcterms:created>
  <dcterms:modified xsi:type="dcterms:W3CDTF">2013-09-24T15:13:31Z</dcterms:modified>
</cp:coreProperties>
</file>