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0D837-7A5C-490C-8BCF-9E6CB0810D6D}" type="datetimeFigureOut">
              <a:rPr lang="cs-CZ" smtClean="0"/>
              <a:t>20.2.2013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41CD9-031D-4D77-8F62-A1C7D9A362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30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33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33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8196F0-29FB-4FD3-9541-93DCFDB8DC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32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EA071-01B3-44F9-8FE3-1EB4B469DF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03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B87D-A72C-4D99-B12C-553FD26304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33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83F9-4A7B-461B-9310-07DC91AA69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41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A2CE-8370-417C-B1A4-7E56535D32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35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xfrm>
            <a:off x="107504" y="6243638"/>
            <a:ext cx="892899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00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21CD-5997-44F0-A502-3830D388C1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48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CC42E-EB51-4DBA-A491-621B1E0EA4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85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3F19-2717-4493-8169-0C4B33FEDF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67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E393-D8F6-4EC4-BF60-1DFEC77830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09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D08DA-0B8B-46B7-995C-9BF1A6BD7C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86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71BC-1D08-45F3-BB20-61A16D38B9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54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35C2C-46A0-4426-9256-D504B98E22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75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3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cs-CZ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1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1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1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1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31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AB85F27-9510-4CE0-87F1-96014491E6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31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1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31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31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Soubor:Inkscape0.45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ichal\Local Settings\Temporary Internet Files\Content.IE5\KDYFO9MJ\MC90044133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Michal\Local Settings\Temporary Internet Files\Content.IE5\C1I7G5AV\MP90038533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83703"/>
            <a:ext cx="4701455" cy="335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6483" y="3068878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cs-CZ" sz="11500" b="1" dirty="0" smtClean="0">
                <a:ln w="12700" cmpd="dbl">
                  <a:solidFill>
                    <a:schemeClr val="accent4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CC0000"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Software</a:t>
            </a:r>
            <a:endParaRPr lang="cs-CZ" sz="11500" dirty="0" smtClean="0">
              <a:ln w="12700" cmpd="dbl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101600">
                  <a:srgbClr val="CC0000"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5718" y="4831432"/>
            <a:ext cx="6400800" cy="864096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Dělení programů</a:t>
            </a:r>
          </a:p>
        </p:txBody>
      </p:sp>
      <p:pic>
        <p:nvPicPr>
          <p:cNvPr id="3075" name="Picture 3" descr="C:\Documents and Settings\Michal\Local Settings\Temporary Internet Files\Content.IE5\C1I7G5AV\MC9002366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08720"/>
            <a:ext cx="915988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Michal\Local Settings\Temporary Internet Files\Content.IE5\KDYFO9MJ\MC90028575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1825625" cy="17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Michal\Local Settings\Temporary Internet Files\Content.IE5\0HMROTU7\MC90021664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74650"/>
            <a:ext cx="1114425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24" y="135518"/>
            <a:ext cx="5407152" cy="1042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Webové=Internetové prohlížeče</a:t>
            </a:r>
          </a:p>
        </p:txBody>
      </p:sp>
      <p:pic>
        <p:nvPicPr>
          <p:cNvPr id="1229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4221163"/>
            <a:ext cx="5365750" cy="2365375"/>
          </a:xfrm>
          <a:noFill/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611188" y="1268760"/>
            <a:ext cx="6831012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sz="3200" dirty="0">
                <a:solidFill>
                  <a:srgbClr val="CC0000"/>
                </a:solidFill>
              </a:rPr>
              <a:t>Nejpoužívanější prohlížeče v jednotlivých zemích</a:t>
            </a:r>
          </a:p>
          <a:p>
            <a:pPr>
              <a:buFontTx/>
              <a:buChar char="•"/>
            </a:pPr>
            <a:r>
              <a:rPr lang="cs-CZ" sz="4400" b="1" i="1" dirty="0">
                <a:solidFill>
                  <a:schemeClr val="accent1"/>
                </a:solidFill>
              </a:rPr>
              <a:t>Internet Explorer</a:t>
            </a:r>
          </a:p>
          <a:p>
            <a:pPr>
              <a:buFontTx/>
              <a:buChar char="•"/>
            </a:pPr>
            <a:r>
              <a:rPr lang="cs-CZ" sz="4400" b="1" i="1" dirty="0">
                <a:solidFill>
                  <a:srgbClr val="66FF33"/>
                </a:solidFill>
              </a:rPr>
              <a:t>Google Chrome</a:t>
            </a:r>
          </a:p>
          <a:p>
            <a:pPr>
              <a:buFontTx/>
              <a:buChar char="•"/>
            </a:pPr>
            <a:r>
              <a:rPr lang="cs-CZ" sz="4400" b="1" i="1" dirty="0" err="1">
                <a:solidFill>
                  <a:srgbClr val="FF9900"/>
                </a:solidFill>
              </a:rPr>
              <a:t>Mozilla</a:t>
            </a:r>
            <a:r>
              <a:rPr lang="cs-CZ" sz="4400" b="1" i="1" dirty="0">
                <a:solidFill>
                  <a:srgbClr val="FF9900"/>
                </a:solidFill>
              </a:rPr>
              <a:t> </a:t>
            </a:r>
            <a:r>
              <a:rPr lang="cs-CZ" sz="4400" b="1" i="1" dirty="0" err="1">
                <a:solidFill>
                  <a:srgbClr val="FF9900"/>
                </a:solidFill>
              </a:rPr>
              <a:t>Firefox</a:t>
            </a:r>
            <a:endParaRPr lang="cs-CZ" sz="4400" b="1" i="1" dirty="0">
              <a:solidFill>
                <a:srgbClr val="FF9900"/>
              </a:solidFill>
            </a:endParaRPr>
          </a:p>
          <a:p>
            <a:pPr>
              <a:buFontTx/>
              <a:buChar char="•"/>
            </a:pPr>
            <a:r>
              <a:rPr lang="cs-CZ" sz="4400" b="1" i="1" dirty="0">
                <a:solidFill>
                  <a:srgbClr val="CC0000"/>
                </a:solidFill>
              </a:rPr>
              <a:t>Opera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Antivirové programy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07413" cy="4533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000" smtClean="0"/>
              <a:t>počítačový software, který slouží k identifikaci, odstraňování a eliminaci počítačových virů a jiného škodlivého software </a:t>
            </a:r>
          </a:p>
        </p:txBody>
      </p:sp>
      <p:pic>
        <p:nvPicPr>
          <p:cNvPr id="13316" name="Picture 7" descr="avast! Free Antivir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4949825"/>
            <a:ext cx="1367681" cy="11855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971550" y="2924175"/>
            <a:ext cx="5327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cs-CZ" sz="3200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23850" y="2420938"/>
            <a:ext cx="75517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sz="3200"/>
              <a:t> </a:t>
            </a:r>
            <a:r>
              <a:rPr lang="cs-CZ"/>
              <a:t>AVG – antivirový systém od české firmy AVG Technologies</a:t>
            </a:r>
          </a:p>
          <a:p>
            <a:pPr eaLnBrk="1" hangingPunct="1">
              <a:buFontTx/>
              <a:buChar char="•"/>
            </a:pPr>
            <a:r>
              <a:rPr lang="cs-CZ" sz="3200"/>
              <a:t> </a:t>
            </a:r>
            <a:r>
              <a:rPr lang="cs-CZ"/>
              <a:t>avast! – český antivirový program od firmy ALWIL Software</a:t>
            </a:r>
          </a:p>
          <a:p>
            <a:pPr eaLnBrk="1" hangingPunct="1">
              <a:buFontTx/>
              <a:buChar char="•"/>
            </a:pPr>
            <a:r>
              <a:rPr lang="cs-CZ" sz="3200"/>
              <a:t> </a:t>
            </a:r>
            <a:r>
              <a:rPr lang="cs-CZ"/>
              <a:t>Microsoft Security Essentials – bezplatný antivirus i pro menší podniky</a:t>
            </a:r>
          </a:p>
          <a:p>
            <a:pPr eaLnBrk="1" hangingPunct="1">
              <a:buFontTx/>
              <a:buChar char="•"/>
            </a:pPr>
            <a:r>
              <a:rPr lang="cs-CZ" sz="3200"/>
              <a:t> </a:t>
            </a:r>
            <a:r>
              <a:rPr lang="cs-CZ"/>
              <a:t>Norton AntiVirus – produkt firmy Symantec pro domácí uživatele </a:t>
            </a:r>
          </a:p>
          <a:p>
            <a:pPr eaLnBrk="1" hangingPunct="1">
              <a:buFontTx/>
              <a:buChar char="•"/>
            </a:pPr>
            <a:r>
              <a:rPr lang="cs-CZ" sz="3200"/>
              <a:t> </a:t>
            </a:r>
            <a:r>
              <a:rPr lang="cs-CZ"/>
              <a:t>ESET NOD32 Antivirus – slovenský komerční antivirový program </a:t>
            </a:r>
          </a:p>
        </p:txBody>
      </p:sp>
      <p:pic>
        <p:nvPicPr>
          <p:cNvPr id="13319" name="Picture 10" descr="AVG Free Edit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312" y="4221088"/>
            <a:ext cx="1550988" cy="180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>
          <a:xfrm>
            <a:off x="395536" y="6243638"/>
            <a:ext cx="8496944" cy="4572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Hry a zábava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5339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Programy pro zábavu i poučení</a:t>
            </a:r>
          </a:p>
          <a:p>
            <a:pPr eaLnBrk="1" hangingPunct="1">
              <a:defRPr/>
            </a:pPr>
            <a:r>
              <a:rPr lang="cs-CZ" dirty="0" smtClean="0"/>
              <a:t>Počítačové hry </a:t>
            </a:r>
          </a:p>
          <a:p>
            <a:pPr eaLnBrk="1" hangingPunct="1">
              <a:defRPr/>
            </a:pPr>
            <a:r>
              <a:rPr lang="cs-CZ" dirty="0" smtClean="0"/>
              <a:t>Video hry – herní konzole</a:t>
            </a:r>
          </a:p>
          <a:p>
            <a:pPr eaLnBrk="1" hangingPunct="1">
              <a:defRPr/>
            </a:pPr>
            <a:r>
              <a:rPr lang="cs-CZ" dirty="0" smtClean="0"/>
              <a:t>Internetové hry</a:t>
            </a:r>
          </a:p>
          <a:p>
            <a:pPr eaLnBrk="1" hangingPunct="1">
              <a:defRPr/>
            </a:pPr>
            <a:r>
              <a:rPr lang="cs-CZ" dirty="0" smtClean="0"/>
              <a:t>On line hry po internetu</a:t>
            </a:r>
          </a:p>
          <a:p>
            <a:pPr eaLnBrk="1" hangingPunct="1">
              <a:defRPr/>
            </a:pPr>
            <a:r>
              <a:rPr lang="cs-CZ" dirty="0" smtClean="0"/>
              <a:t>Po síti</a:t>
            </a:r>
          </a:p>
          <a:p>
            <a:pPr eaLnBrk="1" hangingPunct="1">
              <a:defRPr/>
            </a:pPr>
            <a:r>
              <a:rPr lang="cs-CZ" dirty="0" err="1" smtClean="0"/>
              <a:t>Adventury</a:t>
            </a:r>
            <a:r>
              <a:rPr lang="cs-CZ" dirty="0" smtClean="0"/>
              <a:t>, akční hry, sportovní, simulátory, budovatelské strategie, … </a:t>
            </a:r>
          </a:p>
        </p:txBody>
      </p:sp>
      <p:pic>
        <p:nvPicPr>
          <p:cNvPr id="4098" name="Picture 2" descr="C:\Documents and Settings\Michal\Local Settings\Temporary Internet Files\Content.IE5\KDYFO9MJ\MC9002857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92696"/>
            <a:ext cx="1825625" cy="1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Michal\Local Settings\Temporary Internet Files\Content.IE5\0HMROTU7\MP90040164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69" y="3068960"/>
            <a:ext cx="2141687" cy="14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56284"/>
            <a:ext cx="21477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Výukové programy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507288" cy="511256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dirty="0" smtClean="0"/>
              <a:t>Programy podle předmětů ve školních osnovách, často i ve spojení s interaktivní učebnicí</a:t>
            </a:r>
          </a:p>
          <a:p>
            <a:pPr eaLnBrk="1" hangingPunct="1">
              <a:defRPr/>
            </a:pPr>
            <a:r>
              <a:rPr lang="cs-CZ" dirty="0" smtClean="0"/>
              <a:t>Matematika, Český jazyk, Anglický, Německý jazyk, Zeměpis ….</a:t>
            </a:r>
          </a:p>
          <a:p>
            <a:pPr marL="0" indent="0" eaLnBrk="1" hangingPunct="1">
              <a:buNone/>
              <a:defRPr/>
            </a:pPr>
            <a:r>
              <a:rPr lang="cs-CZ" dirty="0" smtClean="0"/>
              <a:t>Firmy zabývající se výukovým softwarem</a:t>
            </a:r>
          </a:p>
          <a:p>
            <a:pPr eaLnBrk="1" hangingPunct="1">
              <a:defRPr/>
            </a:pPr>
            <a:r>
              <a:rPr lang="cs-CZ" dirty="0" smtClean="0"/>
              <a:t>Nakladatelství Fraus, </a:t>
            </a:r>
            <a:r>
              <a:rPr lang="cs-CZ" dirty="0" err="1" smtClean="0"/>
              <a:t>Terasoft</a:t>
            </a:r>
            <a:r>
              <a:rPr lang="cs-CZ" dirty="0"/>
              <a:t>, Nakladatelství Alter, Nakladatelství Nová škola, </a:t>
            </a:r>
            <a:r>
              <a:rPr lang="cs-CZ" dirty="0" err="1"/>
              <a:t>LANGMaster</a:t>
            </a:r>
            <a:r>
              <a:rPr lang="cs-CZ" dirty="0"/>
              <a:t>, Tobiáš a další.</a:t>
            </a:r>
            <a:r>
              <a:rPr lang="cs-CZ" dirty="0" smtClean="0"/>
              <a:t>…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65137"/>
            <a:ext cx="10477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32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Zdroje informací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 smtClean="0"/>
              <a:t>Obr.1 .: Konstantin </a:t>
            </a:r>
            <a:r>
              <a:rPr lang="cs-CZ" dirty="0" err="1" smtClean="0"/>
              <a:t>Rotkevich</a:t>
            </a:r>
            <a:r>
              <a:rPr lang="cs-CZ" dirty="0" smtClean="0"/>
              <a:t> 2007. citace 14.9. 2012 </a:t>
            </a:r>
            <a:r>
              <a:rPr lang="cs-CZ" dirty="0" smtClean="0">
                <a:hlinkClick r:id="rId2"/>
              </a:rPr>
              <a:t>http://cs.wikipedia.org/wiki/Soubor:Inkscape0.45.png</a:t>
            </a:r>
            <a:endParaRPr lang="cs-CZ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 smtClean="0"/>
              <a:t>Ostatní obrázky jsou u klipartů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chal\Local Settings\Temporary Internet Files\Content.IE5\0HMROTU7\MP9004095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3893294" cy="38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Software = programy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Systém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Kancelářské ( textový editor, tabulkový kalkulátor, prezentace)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Grafické, fotografie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Audio, video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Internet (prohlížeče)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Antivirové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Hry, výukové programy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</p:txBody>
      </p:sp>
      <p:pic>
        <p:nvPicPr>
          <p:cNvPr id="5123" name="Picture 3" descr="C:\Documents and Settings\Michal\Local Settings\Temporary Internet Files\Content.IE5\KDYFO9MJ\MP90044232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4043363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>
          <a:xfrm>
            <a:off x="323528" y="6243638"/>
            <a:ext cx="8568952" cy="4572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Systém = Systémový software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mtClean="0"/>
              <a:t>V současné době je základním programem v počítači jádro, které je součástí operačního systému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mtClean="0"/>
              <a:t>Operační systém = základní program, který musí být součástí každého počítače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mtClean="0"/>
              <a:t> 	např. 	</a:t>
            </a:r>
            <a:r>
              <a:rPr lang="cs-CZ" sz="4000" b="1" smtClean="0">
                <a:solidFill>
                  <a:srgbClr val="CC0000"/>
                </a:solidFill>
              </a:rPr>
              <a:t>Windows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4000" b="1" smtClean="0">
                <a:solidFill>
                  <a:srgbClr val="CC0000"/>
                </a:solidFill>
              </a:rPr>
              <a:t>			 Linux</a:t>
            </a:r>
            <a:r>
              <a:rPr lang="cs-CZ" b="1" smtClean="0"/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Aplikační software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376" y="1628800"/>
            <a:ext cx="6923088" cy="4533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800" smtClean="0"/>
              <a:t>umožňuje využít počítač uživatelem k užitečné činnosti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smtClean="0"/>
              <a:t>	např. 	</a:t>
            </a:r>
            <a:r>
              <a:rPr lang="cs-CZ" sz="3600" smtClean="0">
                <a:solidFill>
                  <a:srgbClr val="CC0000"/>
                </a:solidFill>
              </a:rPr>
              <a:t>Microsoft Word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3600" smtClean="0">
                <a:solidFill>
                  <a:srgbClr val="CC0000"/>
                </a:solidFill>
              </a:rPr>
              <a:t>			LibreOffice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1338858" cy="114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3096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5"/>
            <a:ext cx="1632132" cy="114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>
          <a:xfrm>
            <a:off x="251520" y="6243638"/>
            <a:ext cx="8784976" cy="4572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036496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Kancelářské programy (balíčky)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038600" cy="45339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cs-CZ" sz="3600" smtClean="0">
                <a:solidFill>
                  <a:srgbClr val="CC0000"/>
                </a:solidFill>
              </a:rPr>
              <a:t>Microsoft office</a:t>
            </a:r>
          </a:p>
          <a:p>
            <a:pPr marL="457200" indent="-457200" eaLnBrk="1" hangingPunct="1">
              <a:defRPr/>
            </a:pPr>
            <a:r>
              <a:rPr lang="cs-CZ" smtClean="0"/>
              <a:t>Word - textový editor</a:t>
            </a:r>
          </a:p>
          <a:p>
            <a:pPr marL="457200" indent="-457200" eaLnBrk="1" hangingPunct="1">
              <a:defRPr/>
            </a:pPr>
            <a:r>
              <a:rPr lang="cs-CZ" smtClean="0"/>
              <a:t>Excel -  tabulkový kalkulátor</a:t>
            </a:r>
          </a:p>
          <a:p>
            <a:pPr marL="457200" indent="-457200" eaLnBrk="1" hangingPunct="1">
              <a:defRPr/>
            </a:pPr>
            <a:r>
              <a:rPr lang="cs-CZ" smtClean="0"/>
              <a:t>PowerPoint – prezentace</a:t>
            </a:r>
            <a:endParaRPr lang="cs-CZ" sz="2400" smtClean="0">
              <a:solidFill>
                <a:srgbClr val="CC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500562" cy="45339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CC0000"/>
                </a:solidFill>
              </a:rPr>
              <a:t>LibreOffice </a:t>
            </a:r>
            <a:r>
              <a:rPr lang="cs-CZ" sz="1800" smtClean="0">
                <a:solidFill>
                  <a:srgbClr val="CC0000"/>
                </a:solidFill>
              </a:rPr>
              <a:t>(OpenOffice)</a:t>
            </a:r>
          </a:p>
          <a:p>
            <a:pPr eaLnBrk="1" hangingPunct="1">
              <a:defRPr/>
            </a:pPr>
            <a:r>
              <a:rPr lang="cs-CZ" smtClean="0"/>
              <a:t>Writer – textový editor </a:t>
            </a:r>
          </a:p>
          <a:p>
            <a:pPr eaLnBrk="1" hangingPunct="1">
              <a:defRPr/>
            </a:pPr>
            <a:r>
              <a:rPr lang="cs-CZ" smtClean="0"/>
              <a:t>Calc – tabulkový procesor </a:t>
            </a:r>
          </a:p>
          <a:p>
            <a:pPr eaLnBrk="1" hangingPunct="1">
              <a:defRPr/>
            </a:pPr>
            <a:r>
              <a:rPr lang="cs-CZ" smtClean="0"/>
              <a:t>Impress – prezentační nástroj </a:t>
            </a:r>
          </a:p>
          <a:p>
            <a:pPr eaLnBrk="1" hangingPunct="1">
              <a:defRPr/>
            </a:pPr>
            <a:r>
              <a:rPr lang="cs-CZ" smtClean="0"/>
              <a:t>Draw – grafický editor </a:t>
            </a:r>
            <a:endParaRPr lang="cs-CZ" sz="3600" smtClean="0">
              <a:solidFill>
                <a:srgbClr val="CC0000"/>
              </a:solidFill>
            </a:endParaRPr>
          </a:p>
          <a:p>
            <a:pPr eaLnBrk="1" hangingPunct="1">
              <a:defRPr/>
            </a:pPr>
            <a:endParaRPr lang="cs-CZ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>
          <a:xfrm>
            <a:off x="395536" y="6243638"/>
            <a:ext cx="8496944" cy="4572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Grafické programy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smtClean="0"/>
              <a:t>grafické programy umožňují uživateli kreslit a upravovat grafické soubory</a:t>
            </a:r>
          </a:p>
          <a:p>
            <a:pPr eaLnBrk="1" hangingPunct="1">
              <a:defRPr/>
            </a:pPr>
            <a:r>
              <a:rPr lang="cs-CZ" sz="2800" smtClean="0"/>
              <a:t>vektorový grafický editor – PDF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smtClean="0"/>
              <a:t>Např. program CorelDraw a specializované vektorové editory se používají pro technické kreslení (anglicky Computer Aided Design, CAD) </a:t>
            </a:r>
          </a:p>
          <a:p>
            <a:pPr eaLnBrk="1" hangingPunct="1">
              <a:defRPr/>
            </a:pPr>
            <a:r>
              <a:rPr lang="cs-CZ" sz="2800" smtClean="0"/>
              <a:t>bitmapový grafický editor - mají koncovky JPEG, PNG, GIF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smtClean="0"/>
              <a:t>Např. GIMP nebo Adobe Photoshop , …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V programu </a:t>
            </a:r>
            <a:r>
              <a:rPr lang="cs-CZ" sz="4000" b="1" smtClean="0">
                <a:solidFill>
                  <a:srgbClr val="CC0000"/>
                </a:solidFill>
              </a:rPr>
              <a:t>Inkscape</a:t>
            </a:r>
            <a:r>
              <a:rPr lang="cs-CZ" sz="4000" smtClean="0"/>
              <a:t> </a:t>
            </a:r>
            <a:br>
              <a:rPr lang="cs-CZ" sz="4000" smtClean="0"/>
            </a:br>
            <a:r>
              <a:rPr lang="cs-CZ" sz="4000" smtClean="0"/>
              <a:t>-vektorový grafický editor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Level Horiz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052736"/>
            <a:ext cx="8172450" cy="5084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221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Úprava fotografií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2708275"/>
            <a:ext cx="5040312" cy="3313113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err="1" smtClean="0">
                <a:solidFill>
                  <a:srgbClr val="CC0000"/>
                </a:solidFill>
              </a:rPr>
              <a:t>Zoner</a:t>
            </a:r>
            <a:r>
              <a:rPr lang="cs-CZ" sz="4000" b="1" dirty="0" smtClean="0">
                <a:solidFill>
                  <a:srgbClr val="CC0000"/>
                </a:solidFill>
              </a:rPr>
              <a:t> </a:t>
            </a:r>
            <a:r>
              <a:rPr lang="cs-CZ" sz="4000" b="1" dirty="0" err="1" smtClean="0">
                <a:solidFill>
                  <a:srgbClr val="CC0000"/>
                </a:solidFill>
              </a:rPr>
              <a:t>Photo</a:t>
            </a:r>
            <a:r>
              <a:rPr lang="cs-CZ" sz="4000" b="1" dirty="0" smtClean="0">
                <a:solidFill>
                  <a:srgbClr val="CC0000"/>
                </a:solidFill>
              </a:rPr>
              <a:t> Studio</a:t>
            </a:r>
          </a:p>
          <a:p>
            <a:pPr eaLnBrk="1" hangingPunct="1">
              <a:defRPr/>
            </a:pPr>
            <a:r>
              <a:rPr lang="cs-CZ" sz="4000" b="1" dirty="0" err="1" smtClean="0">
                <a:solidFill>
                  <a:srgbClr val="CC0000"/>
                </a:solidFill>
              </a:rPr>
              <a:t>IrfanView</a:t>
            </a:r>
            <a:r>
              <a:rPr lang="cs-CZ" sz="4000" b="1" dirty="0" smtClean="0">
                <a:solidFill>
                  <a:srgbClr val="CC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cs-CZ" sz="4000" b="1" dirty="0" smtClean="0">
                <a:solidFill>
                  <a:srgbClr val="CC0000"/>
                </a:solidFill>
              </a:rPr>
              <a:t>Adobe </a:t>
            </a:r>
            <a:r>
              <a:rPr lang="cs-CZ" sz="4000" b="1" dirty="0" err="1" smtClean="0">
                <a:solidFill>
                  <a:srgbClr val="CC0000"/>
                </a:solidFill>
              </a:rPr>
              <a:t>Photoshop</a:t>
            </a:r>
            <a:r>
              <a:rPr lang="cs-CZ" sz="4000" b="1" dirty="0" smtClean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>
          <a:xfrm>
            <a:off x="179512" y="6243638"/>
            <a:ext cx="8784976" cy="4572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908720"/>
            <a:ext cx="7921625" cy="5278438"/>
          </a:xfr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Audio, video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2800" b="1" smtClean="0"/>
          </a:p>
          <a:p>
            <a:pPr eaLnBrk="1" hangingPunct="1">
              <a:defRPr/>
            </a:pPr>
            <a:r>
              <a:rPr lang="cs-CZ" sz="4000" b="1" smtClean="0">
                <a:solidFill>
                  <a:srgbClr val="CC0000"/>
                </a:solidFill>
              </a:rPr>
              <a:t>Windows Media Player</a:t>
            </a:r>
          </a:p>
          <a:p>
            <a:pPr eaLnBrk="1" hangingPunct="1">
              <a:defRPr/>
            </a:pPr>
            <a:r>
              <a:rPr lang="cs-CZ" sz="4000" b="1" smtClean="0">
                <a:solidFill>
                  <a:srgbClr val="CC0000"/>
                </a:solidFill>
              </a:rPr>
              <a:t>Winamp</a:t>
            </a:r>
          </a:p>
          <a:p>
            <a:pPr eaLnBrk="1" hangingPunct="1">
              <a:defRPr/>
            </a:pPr>
            <a:r>
              <a:rPr lang="cs-CZ" sz="4000" b="1" smtClean="0">
                <a:solidFill>
                  <a:srgbClr val="CC0000"/>
                </a:solidFill>
              </a:rPr>
              <a:t>KMPlayer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>
          <a:xfrm>
            <a:off x="251520" y="6378826"/>
            <a:ext cx="8640960" cy="4572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dy 2">
    <a:dk1>
      <a:srgbClr val="5B5B89"/>
    </a:dk1>
    <a:lt1>
      <a:srgbClr val="FFFFFF"/>
    </a:lt1>
    <a:dk2>
      <a:srgbClr val="666699"/>
    </a:dk2>
    <a:lt2>
      <a:srgbClr val="DFDEF6"/>
    </a:lt2>
    <a:accent1>
      <a:srgbClr val="6666FF"/>
    </a:accent1>
    <a:accent2>
      <a:srgbClr val="52527C"/>
    </a:accent2>
    <a:accent3>
      <a:srgbClr val="B8B8CA"/>
    </a:accent3>
    <a:accent4>
      <a:srgbClr val="DADADA"/>
    </a:accent4>
    <a:accent5>
      <a:srgbClr val="B8B8FF"/>
    </a:accent5>
    <a:accent6>
      <a:srgbClr val="494970"/>
    </a:accent6>
    <a:hlink>
      <a:srgbClr val="9999FF"/>
    </a:hlink>
    <a:folHlink>
      <a:srgbClr val="CCC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872</Words>
  <Application>Microsoft Office PowerPoint</Application>
  <PresentationFormat>Předvádění na obrazovce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Body</vt:lpstr>
      <vt:lpstr>Software</vt:lpstr>
      <vt:lpstr>Software = programy</vt:lpstr>
      <vt:lpstr>Systém = Systémový software</vt:lpstr>
      <vt:lpstr>Aplikační software</vt:lpstr>
      <vt:lpstr>Kancelářské programy (balíčky)</vt:lpstr>
      <vt:lpstr>Grafické programy</vt:lpstr>
      <vt:lpstr>V programu Inkscape  -vektorový grafický editor</vt:lpstr>
      <vt:lpstr>Úprava fotografií</vt:lpstr>
      <vt:lpstr>Audio, video</vt:lpstr>
      <vt:lpstr>Webové=Internetové prohlížeče</vt:lpstr>
      <vt:lpstr>Antivirové programy</vt:lpstr>
      <vt:lpstr>Hry a zábava</vt:lpstr>
      <vt:lpstr>Výukové programy</vt:lpstr>
      <vt:lpstr>Zdroje informací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</dc:title>
  <dc:creator>Zabořilová</dc:creator>
  <cp:lastModifiedBy>Z</cp:lastModifiedBy>
  <cp:revision>13</cp:revision>
  <dcterms:created xsi:type="dcterms:W3CDTF">2000-08-12T14:54:46Z</dcterms:created>
  <dcterms:modified xsi:type="dcterms:W3CDTF">2013-02-20T20:52:56Z</dcterms:modified>
</cp:coreProperties>
</file>