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9"/>
  </p:notesMasterIdLst>
  <p:sldIdLst>
    <p:sldId id="256" r:id="rId2"/>
    <p:sldId id="257" r:id="rId3"/>
    <p:sldId id="267" r:id="rId4"/>
    <p:sldId id="268" r:id="rId5"/>
    <p:sldId id="269" r:id="rId6"/>
    <p:sldId id="271" r:id="rId7"/>
    <p:sldId id="263" r:id="rId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00"/>
    <a:srgbClr val="66FF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FBE46-A213-4EF1-92B2-96C2D9701185}" type="datetimeFigureOut">
              <a:rPr lang="cs-CZ" smtClean="0"/>
              <a:t>20.2.2013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3E315-ACE9-42DB-8D25-2C8466F40D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23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zpecnyinternet.cz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>
                <a:hlinkClick r:id="rId3"/>
              </a:rPr>
              <a:t>http://www.bezpecnyinternet.cz</a:t>
            </a:r>
            <a:endParaRPr lang="cs-CZ" sz="12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3E315-ACE9-42DB-8D25-2C8466F40D4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55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onlight title.png"/>
          <p:cNvPicPr>
            <a:picLocks noChangeAspect="1"/>
          </p:cNvPicPr>
          <p:nvPr/>
        </p:nvPicPr>
        <p:blipFill>
          <a:blip r:embed="rId2"/>
          <a:srcRect l="6765" r="4151" b="4117"/>
          <a:stretch>
            <a:fillRect/>
          </a:stretch>
        </p:blipFill>
        <p:spPr>
          <a:xfrm>
            <a:off x="0" y="0"/>
            <a:ext cx="9144000" cy="6859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5410200" cy="1801906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4724400" cy="1676400"/>
          </a:xfrm>
        </p:spPr>
        <p:txBody>
          <a:bodyPr>
            <a:normAutofit/>
          </a:bodyPr>
          <a:lstStyle>
            <a:lvl1pPr marL="0" indent="0" algn="l"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47908"/>
            <a:ext cx="2133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44234"/>
            <a:ext cx="2895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1960"/>
            <a:ext cx="1066800" cy="2151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3232056-2C83-47E3-8005-4A6668EFE42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1981201"/>
            <a:ext cx="5325315" cy="38413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740A9-D040-45E1-9EFC-B6C1607DA8E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93751"/>
            <a:ext cx="1371600" cy="50419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793751"/>
            <a:ext cx="4500562" cy="50419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198D6-256E-46F4-B830-BDC3E37CA88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53336"/>
            <a:ext cx="8807896" cy="273778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AFA4C-5543-442D-A40E-2E20CA4D475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section.png"/>
          <p:cNvPicPr>
            <a:picLocks noChangeAspect="1"/>
          </p:cNvPicPr>
          <p:nvPr/>
        </p:nvPicPr>
        <p:blipFill>
          <a:blip r:embed="rId2"/>
          <a:srcRect l="6389" r="4959" b="27051"/>
          <a:stretch>
            <a:fillRect/>
          </a:stretch>
        </p:blipFill>
        <p:spPr>
          <a:xfrm>
            <a:off x="0" y="0"/>
            <a:ext cx="9144000" cy="6858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6200"/>
            <a:ext cx="7772400" cy="94129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22EE2-F85E-47F4-A470-D8F59E28F5F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438" y="2003425"/>
            <a:ext cx="2971800" cy="38322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03425"/>
            <a:ext cx="2971800" cy="38322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3DA74-CBA1-433B-81DE-41CF5859EE7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199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8A78-5918-4253-94D2-57653BFA9DF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0ED32-F8C7-4B06-B4A6-3B99356EDF8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7FAB8-A716-4AE9-8DA5-F73AAB1B8FA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033272"/>
            <a:ext cx="1298448" cy="262432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4953000" cy="3886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7248" y="5486400"/>
            <a:ext cx="4498848" cy="758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AEE99-F995-4FED-81A2-D1D2A16894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3462"/>
            <a:ext cx="1295400" cy="26241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914400"/>
            <a:ext cx="5486400" cy="4495800"/>
          </a:xfrm>
          <a:prstGeom prst="ellipse">
            <a:avLst/>
          </a:prstGeom>
          <a:effectLst>
            <a:innerShdw blurRad="254000">
              <a:schemeClr val="tx1"/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5486400"/>
            <a:ext cx="4495800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6376E-4A78-48AB-8A39-413FF989F1D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onlight master 2.png"/>
          <p:cNvPicPr>
            <a:picLocks noChangeAspect="1"/>
          </p:cNvPicPr>
          <p:nvPr/>
        </p:nvPicPr>
        <p:blipFill>
          <a:blip r:embed="rId13"/>
          <a:srcRect l="2391" t="1099" r="198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1" y="792162"/>
            <a:ext cx="5311562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981201"/>
            <a:ext cx="5015753" cy="3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47908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544234"/>
            <a:ext cx="2895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033246"/>
            <a:ext cx="1066800" cy="215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28FFD32-358C-4B69-9687-05528CBA831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effectLst>
            <a:reflection blurRad="6350" stA="55000" endA="300" endPos="2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>
          <a:schemeClr val="bg2"/>
        </a:buClr>
        <a:buFontTx/>
        <a:buBlip>
          <a:blip r:embed="rId14"/>
        </a:buBlip>
        <a:defRPr sz="22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hyperlink" Target="http://www.bezpecnyinternet.cz/" TargetMode="External"/><Relationship Id="rId10" Type="http://schemas.openxmlformats.org/officeDocument/2006/relationships/image" Target="../media/image24.jpeg"/><Relationship Id="rId4" Type="http://schemas.openxmlformats.org/officeDocument/2006/relationships/image" Target="../media/image18.gif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zpecnyinternet.cz/" TargetMode="External"/><Relationship Id="rId2" Type="http://schemas.openxmlformats.org/officeDocument/2006/relationships/hyperlink" Target="http://www.avast.com/cs-cz/inde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060848"/>
            <a:ext cx="5410200" cy="180190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cs-CZ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omic Sans MS" pitchFamily="66" charset="0"/>
              </a:rPr>
              <a:t>Bezpečný internet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67544" y="4077072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Je důležité </a:t>
            </a:r>
            <a:r>
              <a:rPr lang="cs-C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vědět, </a:t>
            </a:r>
            <a:r>
              <a:rPr lang="cs-CZ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jak si chránit své zdraví i zdraví </a:t>
            </a:r>
            <a:r>
              <a:rPr lang="cs-C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počítače a správně </a:t>
            </a:r>
            <a:r>
              <a:rPr lang="cs-CZ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a bezpečně se u něj </a:t>
            </a:r>
            <a:r>
              <a:rPr lang="cs-C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chovat</a:t>
            </a:r>
            <a:endParaRPr lang="cs-CZ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6" y="116632"/>
            <a:ext cx="5407152" cy="1042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0648"/>
            <a:ext cx="7631359" cy="80803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cs-C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omic Sans MS" pitchFamily="66" charset="0"/>
              </a:rPr>
              <a:t>Hygiena práce na PC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484784"/>
            <a:ext cx="7560840" cy="46085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3600" b="1" dirty="0" smtClean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S počítačem strávíš velkou část života, daleko víc než tvoji rodiče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3600" b="1" dirty="0" smtClean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Proto je potřeba se u něj správně a bezpečně chovat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3600" b="1" dirty="0" smtClean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Je důležité vědět jak si chránit své zdraví i zdraví počítače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ichal\Local Settings\Temporary Internet Files\Content.IE5\GHB2WPJ7\MC90043391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82" y="3068960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279431" cy="80803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cs-CZ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omic Sans MS" pitchFamily="66" charset="0"/>
              </a:rPr>
              <a:t>Chránit si své zdraví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484784"/>
            <a:ext cx="7560840" cy="46085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3600" b="1" dirty="0" smtClean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Dlouhé vysedávání není zdravé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3600" b="1" dirty="0" smtClean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Sedět správně – nekřivit záda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3600" b="1" dirty="0" smtClean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Počítač namáhá oči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3600" b="1" dirty="0" smtClean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Správná poloha nohou a rukou</a:t>
            </a:r>
          </a:p>
        </p:txBody>
      </p:sp>
      <p:pic>
        <p:nvPicPr>
          <p:cNvPr id="1027" name="Picture 3" descr="C:\Documents and Settings\Michal\Local Settings\Temporary Internet Files\Content.IE5\C1I7G5AV\MP9004031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3" y="4509120"/>
            <a:ext cx="2664296" cy="178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ichal\Local Settings\Temporary Internet Files\Content.IE5\C1I7G5AV\MC9002958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052736"/>
            <a:ext cx="1457648" cy="142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964488" cy="80803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cs-CZ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omic Sans MS" pitchFamily="66" charset="0"/>
              </a:rPr>
              <a:t>Chránit zdraví počítače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484784"/>
            <a:ext cx="7560840" cy="46085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3600" b="1" dirty="0" smtClean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Nejíst a nepít při práci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3600" b="1" dirty="0" smtClean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Udržovat čistotu a pořádek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3600" b="1" dirty="0" smtClean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Antivirové programy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39552" y="3591092"/>
            <a:ext cx="7236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Chrání počítač před škodlivými programy, které se dostanou náhodou do tvého počítače třeba z internetu a mohou třeba smazat důležité soubory</a:t>
            </a:r>
          </a:p>
          <a:p>
            <a:r>
              <a:rPr lang="cs-CZ" sz="2400" dirty="0" smtClean="0">
                <a:latin typeface="Comic Sans MS" pitchFamily="66" charset="0"/>
              </a:rPr>
              <a:t> </a:t>
            </a:r>
            <a:endParaRPr lang="cs-CZ" sz="2400" dirty="0">
              <a:latin typeface="Comic Sans MS" pitchFamily="66" charset="0"/>
            </a:endParaRPr>
          </a:p>
        </p:txBody>
      </p:sp>
      <p:pic>
        <p:nvPicPr>
          <p:cNvPr id="2051" name="Picture 3" descr="C:\Documents and Settings\Michal\Local Settings\Temporary Internet Files\Content.IE5\KDYFO9MJ\MC9004118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476011"/>
            <a:ext cx="1457648" cy="161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013176"/>
            <a:ext cx="881819" cy="129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973" y="5013176"/>
            <a:ext cx="887979" cy="129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013176"/>
            <a:ext cx="974797" cy="129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026" y="5013176"/>
            <a:ext cx="1187285" cy="129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4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Michal\Local Settings\Temporary Internet Files\Content.IE5\C1I7G5AV\MP90038264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92896"/>
            <a:ext cx="3062617" cy="428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089" y="980728"/>
            <a:ext cx="8964488" cy="80803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cs-CZ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omic Sans MS" pitchFamily="66" charset="0"/>
              </a:rPr>
              <a:t>Chránit si vlastní osobu a majetek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2492896"/>
            <a:ext cx="7560840" cy="252028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3600" b="1" dirty="0" smtClean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Nedávat nikomu svoji adresu a osobní údaje, hesla apod.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3600" b="1" dirty="0" smtClean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Dodržuj zásady bezpečného internetu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6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469099"/>
            <a:ext cx="8964488" cy="80803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cs-CZ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omic Sans MS" pitchFamily="66" charset="0"/>
              </a:rPr>
              <a:t>Desatero bezpečného </a:t>
            </a:r>
            <a:r>
              <a:rPr lang="cs-CZ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omic Sans MS" pitchFamily="66" charset="0"/>
              </a:rPr>
              <a:t>internetu          </a:t>
            </a:r>
            <a:endParaRPr lang="cs-CZ" sz="6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 descr="Desatero bezpečného interne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754" y="692696"/>
            <a:ext cx="52387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*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5" y="-3671888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238" y="5791200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488" y="5791200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738" y="5791200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7988" y="5791200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4238" y="5791200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488" y="5791200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6738" y="5791200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2988" y="5791200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238" y="5791200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488" y="5791200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132351" y="1642909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omic Sans MS" pitchFamily="66" charset="0"/>
              </a:rPr>
              <a:t>Pro bezpečí na internetu ti stačí dodržet jen pár důležitých, ale přitom jednoduchých zásad.</a:t>
            </a:r>
          </a:p>
        </p:txBody>
      </p:sp>
      <p:pic>
        <p:nvPicPr>
          <p:cNvPr id="3088" name="Picture 16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7" y="2359593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7" y="3178694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7" y="4509189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8" y="5172614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8" y="5919450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856" y="2380888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856" y="3295554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962" y="4269945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856" y="5010688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962" y="5812372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8"/>
          <p:cNvSpPr txBox="1"/>
          <p:nvPr/>
        </p:nvSpPr>
        <p:spPr>
          <a:xfrm>
            <a:off x="5140706" y="5705335"/>
            <a:ext cx="36013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Když se s někým nechceš bavit, nebav se.</a:t>
            </a:r>
          </a:p>
          <a:p>
            <a:endParaRPr lang="cs-CZ" sz="16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5184205" y="4924722"/>
            <a:ext cx="384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Nevěř každé informaci, kterou na internetu získáš</a:t>
            </a:r>
            <a:r>
              <a:rPr lang="cs-CZ" sz="1600" dirty="0" smtClean="0"/>
              <a:t>.</a:t>
            </a:r>
            <a:endParaRPr lang="cs-CZ" sz="16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5220445" y="4297051"/>
            <a:ext cx="3768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Nedej šanci virům. Neotevírej přílohu zprávy, která přišla z neznámé adresy</a:t>
            </a:r>
            <a:r>
              <a:rPr lang="cs-CZ" sz="1600" dirty="0" smtClean="0"/>
              <a:t>.</a:t>
            </a:r>
            <a:endParaRPr lang="cs-CZ" sz="1600" dirty="0"/>
          </a:p>
        </p:txBody>
      </p:sp>
      <p:sp>
        <p:nvSpPr>
          <p:cNvPr id="7168" name="TextovéPole 7167"/>
          <p:cNvSpPr txBox="1"/>
          <p:nvPr/>
        </p:nvSpPr>
        <p:spPr>
          <a:xfrm>
            <a:off x="5220445" y="3237666"/>
            <a:ext cx="3625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Svěř se dospělému, pokud tě stránky nebo něčí vzkazy uvedou do rozpaků, nebo tě dokonce vyděsí.</a:t>
            </a:r>
          </a:p>
        </p:txBody>
      </p:sp>
      <p:sp>
        <p:nvSpPr>
          <p:cNvPr id="7169" name="TextovéPole 7168"/>
          <p:cNvSpPr txBox="1"/>
          <p:nvPr/>
        </p:nvSpPr>
        <p:spPr>
          <a:xfrm>
            <a:off x="5218913" y="2347697"/>
            <a:ext cx="3751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Pokud narazíš na obrázek, video nebo e-mail, který tě šokuje, opusť webovou stránku</a:t>
            </a:r>
            <a:r>
              <a:rPr lang="cs-CZ" sz="1600" dirty="0" smtClean="0"/>
              <a:t>.</a:t>
            </a:r>
            <a:endParaRPr lang="cs-CZ" sz="1600" dirty="0"/>
          </a:p>
        </p:txBody>
      </p:sp>
      <p:sp>
        <p:nvSpPr>
          <p:cNvPr id="7172" name="TextovéPole 7171"/>
          <p:cNvSpPr txBox="1"/>
          <p:nvPr/>
        </p:nvSpPr>
        <p:spPr>
          <a:xfrm>
            <a:off x="557920" y="5791963"/>
            <a:ext cx="41633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Nedomlouvej si schůzku přes internet, aniž bys o tom řekl někomu jinému.</a:t>
            </a:r>
          </a:p>
          <a:p>
            <a:endParaRPr lang="cs-CZ" sz="1600" dirty="0"/>
          </a:p>
        </p:txBody>
      </p:sp>
      <p:sp>
        <p:nvSpPr>
          <p:cNvPr id="7173" name="TextovéPole 7172"/>
          <p:cNvSpPr txBox="1"/>
          <p:nvPr/>
        </p:nvSpPr>
        <p:spPr>
          <a:xfrm>
            <a:off x="557920" y="5126705"/>
            <a:ext cx="3954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Nikdy neodpovídej na neslušné, hrubé nebo vulgární maily a vzkazy. Ignoruj je</a:t>
            </a:r>
            <a:r>
              <a:rPr lang="cs-CZ" sz="1600" dirty="0" smtClean="0"/>
              <a:t>.</a:t>
            </a:r>
            <a:endParaRPr lang="cs-CZ" sz="1600" dirty="0"/>
          </a:p>
        </p:txBody>
      </p:sp>
      <p:sp>
        <p:nvSpPr>
          <p:cNvPr id="7174" name="TextovéPole 7173"/>
          <p:cNvSpPr txBox="1"/>
          <p:nvPr/>
        </p:nvSpPr>
        <p:spPr>
          <a:xfrm>
            <a:off x="557920" y="4441986"/>
            <a:ext cx="4321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Udržuj hesla (k e-mailu i jiné) v tajnosti, nesděluj je ani blízkému kamarádovi</a:t>
            </a:r>
            <a:r>
              <a:rPr lang="cs-CZ" sz="1600" dirty="0" smtClean="0"/>
              <a:t>.</a:t>
            </a:r>
            <a:endParaRPr lang="cs-CZ" sz="1600" dirty="0"/>
          </a:p>
        </p:txBody>
      </p:sp>
      <p:sp>
        <p:nvSpPr>
          <p:cNvPr id="7175" name="TextovéPole 7174"/>
          <p:cNvSpPr txBox="1"/>
          <p:nvPr/>
        </p:nvSpPr>
        <p:spPr>
          <a:xfrm>
            <a:off x="552830" y="3097891"/>
            <a:ext cx="4218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Neposílej </a:t>
            </a:r>
            <a:r>
              <a:rPr lang="cs-CZ" sz="1600" dirty="0"/>
              <a:t>nikomu, koho neznáš, svou fotografii a už vůbec ne intimní. Svou intimní fotku neposílej ani kamarádovi nebo kamarádce - nikdy nevíš, co s ní může někdy udělat</a:t>
            </a:r>
            <a:r>
              <a:rPr lang="cs-CZ" sz="1600" dirty="0" smtClean="0"/>
              <a:t>.</a:t>
            </a:r>
            <a:endParaRPr lang="cs-CZ" sz="1600" dirty="0"/>
          </a:p>
        </p:txBody>
      </p:sp>
      <p:sp>
        <p:nvSpPr>
          <p:cNvPr id="7176" name="TextovéPole 7175"/>
          <p:cNvSpPr txBox="1"/>
          <p:nvPr/>
        </p:nvSpPr>
        <p:spPr>
          <a:xfrm>
            <a:off x="609503" y="2289240"/>
            <a:ext cx="3893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Nedávej nikomu adresu ani telefon. Nevíš, kdo se skrývá za monitorem na druhé straně</a:t>
            </a:r>
            <a:r>
              <a:rPr lang="pl-PL" sz="1600" dirty="0" smtClean="0"/>
              <a:t>.</a:t>
            </a:r>
            <a:endParaRPr lang="cs-CZ" sz="1600" dirty="0"/>
          </a:p>
        </p:txBody>
      </p:sp>
      <p:sp>
        <p:nvSpPr>
          <p:cNvPr id="7177" name="TextovéPole 7176"/>
          <p:cNvSpPr txBox="1"/>
          <p:nvPr/>
        </p:nvSpPr>
        <p:spPr>
          <a:xfrm>
            <a:off x="5782000" y="1213084"/>
            <a:ext cx="3244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hlinkClick r:id="rId15"/>
              </a:rPr>
              <a:t>http://</a:t>
            </a:r>
            <a:r>
              <a:rPr lang="cs-CZ" sz="1600" dirty="0" smtClean="0">
                <a:hlinkClick r:id="rId15"/>
              </a:rPr>
              <a:t>www.bezpecnyinternet.cz</a:t>
            </a:r>
            <a:endParaRPr lang="cs-CZ" sz="16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56895" y="6243300"/>
            <a:ext cx="8807896" cy="477594"/>
          </a:xfrm>
        </p:spPr>
        <p:txBody>
          <a:bodyPr/>
          <a:lstStyle/>
          <a:p>
            <a:pPr>
              <a:defRPr/>
            </a:pPr>
            <a:r>
              <a:rPr lang="cs-CZ" sz="1200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1398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Zdroje informací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916832"/>
            <a:ext cx="6768752" cy="396044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Obrázky z klipartů</a:t>
            </a:r>
          </a:p>
          <a:p>
            <a:pPr>
              <a:buNone/>
              <a:defRPr/>
            </a:pPr>
            <a:r>
              <a:rPr lang="cs-CZ" sz="2800" dirty="0" smtClean="0"/>
              <a:t>Obr. </a:t>
            </a:r>
            <a:r>
              <a:rPr lang="cs-CZ" sz="2800" dirty="0"/>
              <a:t>Antivirových programů: </a:t>
            </a:r>
            <a:endParaRPr lang="cs-CZ" sz="2800" dirty="0" smtClean="0"/>
          </a:p>
          <a:p>
            <a:pPr>
              <a:buNone/>
              <a:defRPr/>
            </a:pPr>
            <a:r>
              <a:rPr lang="cs-CZ" sz="2800" dirty="0">
                <a:hlinkClick r:id="rId2"/>
              </a:rPr>
              <a:t>http://www.antiviroveprogramy.eu</a:t>
            </a:r>
            <a:r>
              <a:rPr lang="cs-CZ" sz="2800" dirty="0" smtClean="0">
                <a:hlinkClick r:id="rId2"/>
              </a:rPr>
              <a:t>/</a:t>
            </a:r>
          </a:p>
          <a:p>
            <a:pPr>
              <a:buNone/>
              <a:defRPr/>
            </a:pPr>
            <a:r>
              <a:rPr lang="cs-CZ" sz="2800" dirty="0" smtClean="0">
                <a:hlinkClick r:id="rId2"/>
              </a:rPr>
              <a:t>http</a:t>
            </a:r>
            <a:r>
              <a:rPr lang="cs-CZ" sz="2800" dirty="0">
                <a:hlinkClick r:id="rId2"/>
              </a:rPr>
              <a:t>://</a:t>
            </a:r>
            <a:r>
              <a:rPr lang="cs-CZ" sz="2800" dirty="0" smtClean="0">
                <a:hlinkClick r:id="rId2"/>
              </a:rPr>
              <a:t>www.avast.com/cs-cz/index</a:t>
            </a:r>
            <a:endParaRPr lang="cs-CZ" sz="2800" dirty="0" smtClean="0"/>
          </a:p>
          <a:p>
            <a:pPr>
              <a:buNone/>
              <a:defRPr/>
            </a:pPr>
            <a:r>
              <a:rPr lang="cs-CZ" sz="2800" dirty="0" smtClean="0"/>
              <a:t>Bezpečné desatero: </a:t>
            </a:r>
            <a:r>
              <a:rPr lang="cs-CZ" sz="2800" dirty="0">
                <a:hlinkClick r:id="rId3"/>
              </a:rPr>
              <a:t>http://www.bezpecnyinternet.cz</a:t>
            </a:r>
            <a:endParaRPr lang="cs-CZ" sz="28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 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rect">
            <a:fillToRect l="100000" t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Měsíční svit</Template>
  <TotalTime>597</TotalTime>
  <Words>581</Words>
  <Application>Microsoft Office PowerPoint</Application>
  <PresentationFormat>Předvádění na obrazovce (4:3)</PresentationFormat>
  <Paragraphs>48</Paragraphs>
  <Slides>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1</vt:lpstr>
      <vt:lpstr>Bezpečný internet</vt:lpstr>
      <vt:lpstr>Hygiena práce na PC</vt:lpstr>
      <vt:lpstr>Chránit si své zdraví</vt:lpstr>
      <vt:lpstr>Chránit zdraví počítače</vt:lpstr>
      <vt:lpstr>Chránit si vlastní osobu a majetek</vt:lpstr>
      <vt:lpstr>Desatero bezpečného internetu          </vt:lpstr>
      <vt:lpstr>Zdroje informací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</dc:title>
  <dc:creator>Zabořilová</dc:creator>
  <cp:lastModifiedBy>Z</cp:lastModifiedBy>
  <cp:revision>16</cp:revision>
  <dcterms:created xsi:type="dcterms:W3CDTF">2000-08-12T14:54:46Z</dcterms:created>
  <dcterms:modified xsi:type="dcterms:W3CDTF">2013-02-20T21:22:16Z</dcterms:modified>
</cp:coreProperties>
</file>